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Roboto"/>
      <p:regular r:id="rId29"/>
      <p:bold r:id="rId30"/>
      <p:italic r:id="rId31"/>
      <p:boldItalic r:id="rId32"/>
    </p:embeddedFont>
    <p:embeddedFont>
      <p:font typeface="Saira"/>
      <p:regular r:id="rId33"/>
      <p:bold r:id="rId34"/>
    </p:embeddedFont>
    <p:embeddedFont>
      <p:font typeface="Merriweather"/>
      <p:regular r:id="rId35"/>
      <p:bold r:id="rId36"/>
      <p:italic r:id="rId37"/>
      <p:boldItalic r:id="rId38"/>
    </p:embeddedFont>
    <p:embeddedFont>
      <p:font typeface="Questrial"/>
      <p:regular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8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DDE960D-34CA-4A89-B032-2BC2AE49D7B6}">
  <a:tblStyle styleId="{6DDE960D-34CA-4A89-B032-2BC2AE49D7B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84"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bo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5.xml"/><Relationship Id="rId33" Type="http://schemas.openxmlformats.org/officeDocument/2006/relationships/font" Target="fonts/Saira-regular.fntdata"/><Relationship Id="rId10" Type="http://schemas.openxmlformats.org/officeDocument/2006/relationships/slide" Target="slides/slide4.xml"/><Relationship Id="rId32" Type="http://schemas.openxmlformats.org/officeDocument/2006/relationships/font" Target="fonts/Roboto-boldItalic.fntdata"/><Relationship Id="rId13" Type="http://schemas.openxmlformats.org/officeDocument/2006/relationships/slide" Target="slides/slide7.xml"/><Relationship Id="rId35" Type="http://schemas.openxmlformats.org/officeDocument/2006/relationships/font" Target="fonts/Merriweather-regular.fntdata"/><Relationship Id="rId12" Type="http://schemas.openxmlformats.org/officeDocument/2006/relationships/slide" Target="slides/slide6.xml"/><Relationship Id="rId34" Type="http://schemas.openxmlformats.org/officeDocument/2006/relationships/font" Target="fonts/Saira-bold.fntdata"/><Relationship Id="rId15" Type="http://schemas.openxmlformats.org/officeDocument/2006/relationships/slide" Target="slides/slide9.xml"/><Relationship Id="rId37" Type="http://schemas.openxmlformats.org/officeDocument/2006/relationships/font" Target="fonts/Merriweather-italic.fntdata"/><Relationship Id="rId14" Type="http://schemas.openxmlformats.org/officeDocument/2006/relationships/slide" Target="slides/slide8.xml"/><Relationship Id="rId36" Type="http://schemas.openxmlformats.org/officeDocument/2006/relationships/font" Target="fonts/Merriweather-bold.fntdata"/><Relationship Id="rId17" Type="http://schemas.openxmlformats.org/officeDocument/2006/relationships/slide" Target="slides/slide11.xml"/><Relationship Id="rId39" Type="http://schemas.openxmlformats.org/officeDocument/2006/relationships/font" Target="fonts/Questrial-regular.fntdata"/><Relationship Id="rId16" Type="http://schemas.openxmlformats.org/officeDocument/2006/relationships/slide" Target="slides/slide10.xml"/><Relationship Id="rId38" Type="http://schemas.openxmlformats.org/officeDocument/2006/relationships/font" Target="fonts/Merriweather-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4379d9a02c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4379d9a02c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Hello, Thank you for being here today. We are IntelliRoast and we have been graciously sponsored by Kopis </a:t>
            </a:r>
            <a:r>
              <a:rPr lang="en"/>
              <a:t>Mobile</a:t>
            </a:r>
            <a:r>
              <a:rPr lang="en"/>
              <a:t>. To begin...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497338520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497338520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5252fdaec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5252fdaec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5252fdaec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5252fdaec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4973385205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4973385205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46fec9e6f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46fec9e6f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 </a:t>
            </a:r>
            <a:endParaRPr/>
          </a:p>
          <a:p>
            <a:pPr indent="0" lvl="0" marL="0" rtl="0" algn="l">
              <a:spcBef>
                <a:spcPts val="0"/>
              </a:spcBef>
              <a:spcAft>
                <a:spcPts val="0"/>
              </a:spcAft>
              <a:buNone/>
            </a:pPr>
            <a:r>
              <a:rPr lang="en"/>
              <a:t>For Design 2 we decided to continue to use the same model heating element used in the design 1 prototype. For more </a:t>
            </a:r>
            <a:r>
              <a:rPr lang="en"/>
              <a:t>efficient</a:t>
            </a:r>
            <a:r>
              <a:rPr lang="en"/>
              <a:t> heat transfer from that element we will not be using the black iron piping used in design 1. We discovered that the black iron piping was too think and as a result, was absorbing much of the heat that could be delivered to the roasting chamber. In design 2 we decided to used thinner metal piping made out of steel which provides more </a:t>
            </a:r>
            <a:r>
              <a:rPr lang="en"/>
              <a:t>efficient</a:t>
            </a:r>
            <a:r>
              <a:rPr lang="en"/>
              <a:t> heat transfer and therefore allows a more beans to be roasted.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47eb080cdb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47eb080cdb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a:t>
            </a:r>
            <a:endParaRPr/>
          </a:p>
          <a:p>
            <a:pPr indent="0" lvl="0" marL="0" rtl="0" algn="l">
              <a:spcBef>
                <a:spcPts val="0"/>
              </a:spcBef>
              <a:spcAft>
                <a:spcPts val="0"/>
              </a:spcAft>
              <a:buNone/>
            </a:pPr>
            <a:r>
              <a:rPr lang="en"/>
              <a:t>-PCB designed to replace breadboard </a:t>
            </a:r>
            <a:endParaRPr/>
          </a:p>
          <a:p>
            <a:pPr indent="0" lvl="0" marL="0" rtl="0" algn="l">
              <a:spcBef>
                <a:spcPts val="0"/>
              </a:spcBef>
              <a:spcAft>
                <a:spcPts val="0"/>
              </a:spcAft>
              <a:buNone/>
            </a:pPr>
            <a:r>
              <a:rPr lang="en"/>
              <a:t>-interfaces directly to dev board for easy </a:t>
            </a:r>
            <a:r>
              <a:rPr lang="en"/>
              <a:t>troubleshooting</a:t>
            </a:r>
            <a:endParaRPr/>
          </a:p>
          <a:p>
            <a:pPr indent="0" lvl="0" marL="0" rtl="0" algn="l">
              <a:spcBef>
                <a:spcPts val="0"/>
              </a:spcBef>
              <a:spcAft>
                <a:spcPts val="0"/>
              </a:spcAft>
              <a:buNone/>
            </a:pPr>
            <a:r>
              <a:rPr lang="en"/>
              <a:t>-built in power regulation for 12V to 3.3V</a:t>
            </a:r>
            <a:endParaRPr/>
          </a:p>
          <a:p>
            <a:pPr indent="0" lvl="0" marL="0" rtl="0" algn="l">
              <a:spcBef>
                <a:spcPts val="0"/>
              </a:spcBef>
              <a:spcAft>
                <a:spcPts val="0"/>
              </a:spcAft>
              <a:buNone/>
            </a:pPr>
            <a:r>
              <a:rPr lang="en"/>
              <a:t>-Fan driver also added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47eb080cd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47eb080cd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7eb080cd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47eb080cd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a:p>
            <a:pPr indent="0" lvl="0" marL="0" rtl="0" algn="l">
              <a:spcBef>
                <a:spcPts val="0"/>
              </a:spcBef>
              <a:spcAft>
                <a:spcPts val="0"/>
              </a:spcAft>
              <a:buNone/>
            </a:pPr>
            <a:r>
              <a:rPr lang="en"/>
              <a:t>Our current smartphone app allows the user to view roast details during a roast, choose from 3 roast profiles, and manually control the fan or heating element power. We plan to revamp this a little and add in the ability to create a custom roast from scratch.</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5252fdaec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5252fdaec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a:p>
            <a:pPr indent="0" lvl="0" marL="0" rtl="0" algn="l">
              <a:spcBef>
                <a:spcPts val="0"/>
              </a:spcBef>
              <a:spcAft>
                <a:spcPts val="0"/>
              </a:spcAft>
              <a:buNone/>
            </a:pPr>
            <a:r>
              <a:rPr lang="en"/>
              <a:t>Looking past senior design, here are some mockups of a V2 of the app with a complete redesign. This will allow the user to select from many pre-defined roasts and customize them to their liking, as well as create their own roasts.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497099d8cd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497099d8cd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Set temp in red is closely matched by bean temp (matching defined roast profile)</a:t>
            </a:r>
            <a:endParaRPr/>
          </a:p>
          <a:p>
            <a:pPr indent="-298450" lvl="0" marL="457200" rtl="0" algn="l">
              <a:spcBef>
                <a:spcPts val="0"/>
              </a:spcBef>
              <a:spcAft>
                <a:spcPts val="0"/>
              </a:spcAft>
              <a:buSzPts val="1100"/>
              <a:buChar char="●"/>
            </a:pPr>
            <a:r>
              <a:rPr lang="en"/>
              <a:t>Rate of rise is the goal of a manual machine as local roaster</a:t>
            </a:r>
            <a:endParaRPr/>
          </a:p>
          <a:p>
            <a:pPr indent="-298450" lvl="0" marL="457200" rtl="0" algn="l">
              <a:spcBef>
                <a:spcPts val="0"/>
              </a:spcBef>
              <a:spcAft>
                <a:spcPts val="0"/>
              </a:spcAft>
              <a:buSzPts val="1100"/>
              <a:buChar char="●"/>
            </a:pPr>
            <a:r>
              <a:rPr lang="en"/>
              <a:t>Computer control results in a smooth rate of rise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4372dac3c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4372dac3c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47eb080cdb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47eb080cdb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a:p>
            <a:pPr indent="0" lvl="0" marL="0" rtl="0" algn="l">
              <a:spcBef>
                <a:spcPts val="0"/>
              </a:spcBef>
              <a:spcAft>
                <a:spcPts val="0"/>
              </a:spcAft>
              <a:buNone/>
            </a:pPr>
            <a:r>
              <a:rPr lang="en"/>
              <a:t>Here’s a list of what we have left to complete before we have our working prototype. We have the schematic for the PCB almost finished, and we should be ready to send that off for printing in a week or two. We will be ordering metals in the next two weeks to get those fabricated to make the casing and the piping, and we are ordering the high temp resin this week or next week so we can print our cyclone separator. We also plan to update our smartphone add to allow custom roasts. Once we get all our parts manufactured, we will assemble it and spend a week or two testing and tuning it.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47fe8a35c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47fe8a35c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47eb080c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47eb080c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Hello, Thank you for being here today. We are IntelliRoast and we have been graciously sponsored by Kopis Mobile. To begin...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4372dac3c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372dac3c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a:p>
            <a:pPr indent="0" lvl="0" marL="0" rtl="0" algn="l">
              <a:spcBef>
                <a:spcPts val="0"/>
              </a:spcBef>
              <a:spcAft>
                <a:spcPts val="0"/>
              </a:spcAft>
              <a:buNone/>
            </a:pPr>
            <a:r>
              <a:rPr lang="en"/>
              <a:t>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4372dac3c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4372dac3c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So what is the problem IntelliRoast addresses? It starts with brands like these. They have allowed coffee to become one of the most popular beverages in the world, at a cost. The coffee they provide is low grade, over roasted, and stale, in most cases, by many months. This in contrast to buying coffee from local roasters who provide high quality, fresh roasted coffee. This coffee though comes with a premium price that many can’t justify.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4372dac3c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4372dac3c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a:t>
            </a:r>
            <a:endParaRPr/>
          </a:p>
          <a:p>
            <a:pPr indent="0" lvl="0" marL="0" rtl="0" algn="l">
              <a:spcBef>
                <a:spcPts val="0"/>
              </a:spcBef>
              <a:spcAft>
                <a:spcPts val="0"/>
              </a:spcAft>
              <a:buNone/>
            </a:pPr>
            <a:r>
              <a:rPr lang="en"/>
              <a:t>Roasting your own beans at home is a way of solving this coffee nightmare. By roasting at home, beans are insured to be fresh and roasted to the profile a user wants every time. IntelliRoast is a household kitchen appliance that does just that. It interfaces with an app allowing the user to pick their roasting profile and have a hands free roasting experience at home. To do this we have outlined some constraints on our design.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4372dac3c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4372dac3c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4372dac3c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4372dac3c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a:p>
            <a:pPr indent="0" lvl="0" marL="0" rtl="0" algn="l">
              <a:spcBef>
                <a:spcPts val="0"/>
              </a:spcBef>
              <a:spcAft>
                <a:spcPts val="0"/>
              </a:spcAft>
              <a:buNone/>
            </a:pPr>
            <a:r>
              <a:rPr lang="en"/>
              <a:t>IntelliRoast will also need to meet some practical constraints. The device will cost less than $500. There are some similar products already on the market, but those start at $1600, so we wanted to choose a price to allow the everyday consumer to </a:t>
            </a:r>
            <a:r>
              <a:rPr lang="en"/>
              <a:t>buy this for their home</a:t>
            </a:r>
            <a:r>
              <a:rPr lang="en"/>
              <a:t>. Also, IntelliRoast will roast coffee without the user having to step in during the process. They just start the roast and IntelliRoast does the rest. This is a key feature, since even the industrial roasters manually control temperatures and roast times for each roast. Additionally, users can use a smartphone app to choose different roasts and view roast progress. Our final practical constraint is chaff collection. Chaff is a paper like substance that flakes off of the coffee beans during the roast, and it is both a nuisance to the consumer and a fire hazard, so IntelliRoast must collect the chaff and keep it separate from the roasted beans.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4372dac3c7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4372dac3c7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a:t>
            </a:r>
            <a:endParaRPr/>
          </a:p>
          <a:p>
            <a:pPr indent="0" lvl="0" marL="0" rtl="0" algn="l">
              <a:spcBef>
                <a:spcPts val="0"/>
              </a:spcBef>
              <a:spcAft>
                <a:spcPts val="0"/>
              </a:spcAft>
              <a:buNone/>
            </a:pPr>
            <a:r>
              <a:rPr lang="en"/>
              <a:t>On top of our established constraints, these are the engineering standards IntelliRoast will comply. The ASTM standards establish upper temperature limits where the device transitions from “safe to touch” to “first degree burn risk.” The defined standard is 70 C, which is higher than our established 60 C constraint. This was designed  to further protect the user from burns.</a:t>
            </a:r>
            <a:endParaRPr/>
          </a:p>
          <a:p>
            <a:pPr indent="0" lvl="0" marL="0" rtl="0" algn="l">
              <a:spcBef>
                <a:spcPts val="0"/>
              </a:spcBef>
              <a:spcAft>
                <a:spcPts val="0"/>
              </a:spcAft>
              <a:buNone/>
            </a:pPr>
            <a:r>
              <a:rPr lang="en"/>
              <a:t>The IEC standards define a device’s protection from solid objects and water, which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47f6346e4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47f6346e4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656F58"/>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2" name="Google Shape;12;p2"/>
          <p:cNvSpPr txBox="1"/>
          <p:nvPr>
            <p:ph type="ctr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3" name="Google Shape;13;p2"/>
          <p:cNvSpPr txBox="1"/>
          <p:nvPr>
            <p:ph idx="1" type="subTitle"/>
          </p:nvPr>
        </p:nvSpPr>
        <p:spPr>
          <a:xfrm>
            <a:off x="311700" y="1878560"/>
            <a:ext cx="4242600" cy="7383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656F58"/>
        </a:solidFill>
      </p:bgPr>
    </p:bg>
    <p:spTree>
      <p:nvGrpSpPr>
        <p:cNvPr id="55" name="Shape 55"/>
        <p:cNvGrpSpPr/>
        <p:nvPr/>
      </p:nvGrpSpPr>
      <p:grpSpPr>
        <a:xfrm>
          <a:off x="0" y="0"/>
          <a:ext cx="0" cy="0"/>
          <a:chOff x="0" y="0"/>
          <a:chExt cx="0" cy="0"/>
        </a:xfrm>
      </p:grpSpPr>
      <p:sp>
        <p:nvSpPr>
          <p:cNvPr id="56" name="Google Shape;56;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7" name="Google Shape;57;p11"/>
          <p:cNvSpPr txBox="1"/>
          <p:nvPr>
            <p:ph idx="1" type="body"/>
          </p:nvPr>
        </p:nvSpPr>
        <p:spPr>
          <a:xfrm>
            <a:off x="311700" y="2121425"/>
            <a:ext cx="5334900" cy="942600"/>
          </a:xfrm>
          <a:prstGeom prst="rect">
            <a:avLst/>
          </a:prstGeom>
        </p:spPr>
        <p:txBody>
          <a:bodyPr anchorCtr="0" anchor="t" bIns="91425" lIns="91425" spcFirstLastPara="1" rIns="91425" wrap="square" tIns="91425"/>
          <a:lstStyle>
            <a:lvl1pPr indent="-381000" lvl="0" marL="457200">
              <a:spcBef>
                <a:spcPts val="0"/>
              </a:spcBef>
              <a:spcAft>
                <a:spcPts val="0"/>
              </a:spcAft>
              <a:buClr>
                <a:schemeClr val="accent2"/>
              </a:buClr>
              <a:buSzPts val="2400"/>
              <a:buChar char="●"/>
              <a:defRPr>
                <a:solidFill>
                  <a:schemeClr val="accent2"/>
                </a:solidFill>
              </a:defRPr>
            </a:lvl1pPr>
            <a:lvl2pPr indent="-381000" lvl="1" marL="914400">
              <a:spcBef>
                <a:spcPts val="1600"/>
              </a:spcBef>
              <a:spcAft>
                <a:spcPts val="0"/>
              </a:spcAft>
              <a:buClr>
                <a:schemeClr val="accent2"/>
              </a:buClr>
              <a:buSzPts val="2400"/>
              <a:buChar char="○"/>
              <a:defRPr>
                <a:solidFill>
                  <a:schemeClr val="accent2"/>
                </a:solidFill>
              </a:defRPr>
            </a:lvl2pPr>
            <a:lvl3pPr indent="-381000" lvl="2" marL="1371600">
              <a:spcBef>
                <a:spcPts val="1600"/>
              </a:spcBef>
              <a:spcAft>
                <a:spcPts val="0"/>
              </a:spcAft>
              <a:buClr>
                <a:schemeClr val="accent2"/>
              </a:buClr>
              <a:buSzPts val="2400"/>
              <a:buChar char="■"/>
              <a:defRPr>
                <a:solidFill>
                  <a:schemeClr val="accent2"/>
                </a:solidFill>
              </a:defRPr>
            </a:lvl3pPr>
            <a:lvl4pPr indent="-381000" lvl="3" marL="1828800">
              <a:spcBef>
                <a:spcPts val="1600"/>
              </a:spcBef>
              <a:spcAft>
                <a:spcPts val="0"/>
              </a:spcAft>
              <a:buClr>
                <a:schemeClr val="accent2"/>
              </a:buClr>
              <a:buSzPts val="2400"/>
              <a:buChar char="●"/>
              <a:defRPr>
                <a:solidFill>
                  <a:schemeClr val="accent2"/>
                </a:solidFill>
              </a:defRPr>
            </a:lvl4pPr>
            <a:lvl5pPr indent="-381000" lvl="4" marL="2286000">
              <a:spcBef>
                <a:spcPts val="1600"/>
              </a:spcBef>
              <a:spcAft>
                <a:spcPts val="0"/>
              </a:spcAft>
              <a:buClr>
                <a:schemeClr val="accent2"/>
              </a:buClr>
              <a:buSzPts val="2400"/>
              <a:buChar char="○"/>
              <a:defRPr>
                <a:solidFill>
                  <a:schemeClr val="accent2"/>
                </a:solidFill>
              </a:defRPr>
            </a:lvl5pPr>
            <a:lvl6pPr indent="-381000" lvl="5" marL="2743200">
              <a:spcBef>
                <a:spcPts val="1600"/>
              </a:spcBef>
              <a:spcAft>
                <a:spcPts val="0"/>
              </a:spcAft>
              <a:buClr>
                <a:schemeClr val="accent2"/>
              </a:buClr>
              <a:buSzPts val="2400"/>
              <a:buChar char="■"/>
              <a:defRPr>
                <a:solidFill>
                  <a:schemeClr val="accent2"/>
                </a:solidFill>
              </a:defRPr>
            </a:lvl6pPr>
            <a:lvl7pPr indent="-381000" lvl="6" marL="3200400">
              <a:spcBef>
                <a:spcPts val="1600"/>
              </a:spcBef>
              <a:spcAft>
                <a:spcPts val="0"/>
              </a:spcAft>
              <a:buClr>
                <a:schemeClr val="accent2"/>
              </a:buClr>
              <a:buSzPts val="2400"/>
              <a:buChar char="●"/>
              <a:defRPr>
                <a:solidFill>
                  <a:schemeClr val="accent2"/>
                </a:solidFill>
              </a:defRPr>
            </a:lvl7pPr>
            <a:lvl8pPr indent="-381000" lvl="7" marL="3657600">
              <a:spcBef>
                <a:spcPts val="1600"/>
              </a:spcBef>
              <a:spcAft>
                <a:spcPts val="0"/>
              </a:spcAft>
              <a:buClr>
                <a:schemeClr val="accent2"/>
              </a:buClr>
              <a:buSzPts val="2400"/>
              <a:buChar char="○"/>
              <a:defRPr>
                <a:solidFill>
                  <a:schemeClr val="accent2"/>
                </a:solidFill>
              </a:defRPr>
            </a:lvl8pPr>
            <a:lvl9pPr indent="-381000" lvl="8" marL="4114800">
              <a:spcBef>
                <a:spcPts val="1600"/>
              </a:spcBef>
              <a:spcAft>
                <a:spcPts val="1600"/>
              </a:spcAft>
              <a:buClr>
                <a:schemeClr val="accent2"/>
              </a:buClr>
              <a:buSzPts val="2400"/>
              <a:buChar char="■"/>
              <a:defRPr>
                <a:solidFill>
                  <a:schemeClr val="accent2"/>
                </a:solidFill>
              </a:defRPr>
            </a:lvl9pPr>
          </a:lstStyle>
          <a:p/>
        </p:txBody>
      </p:sp>
      <p:sp>
        <p:nvSpPr>
          <p:cNvPr id="58" name="Google Shape;5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9" name="Shape 59"/>
        <p:cNvGrpSpPr/>
        <p:nvPr/>
      </p:nvGrpSpPr>
      <p:grpSpPr>
        <a:xfrm>
          <a:off x="0" y="0"/>
          <a:ext cx="0" cy="0"/>
          <a:chOff x="0" y="0"/>
          <a:chExt cx="0" cy="0"/>
        </a:xfrm>
      </p:grpSpPr>
      <p:sp>
        <p:nvSpPr>
          <p:cNvPr id="60" name="Google Shape;6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656F58"/>
        </a:solidFill>
      </p:bgPr>
    </p:bg>
    <p:spTree>
      <p:nvGrpSpPr>
        <p:cNvPr id="15" name="Shape 15"/>
        <p:cNvGrpSpPr/>
        <p:nvPr/>
      </p:nvGrpSpPr>
      <p:grpSpPr>
        <a:xfrm>
          <a:off x="0" y="0"/>
          <a:ext cx="0" cy="0"/>
          <a:chOff x="0" y="0"/>
          <a:chExt cx="0" cy="0"/>
        </a:xfrm>
      </p:grpSpPr>
      <p:sp>
        <p:nvSpPr>
          <p:cNvPr id="16" name="Google Shape;16;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7" name="Google Shape;17;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8" name="Google Shape;18;p3"/>
          <p:cNvSpPr txBox="1"/>
          <p:nvPr>
            <p:ph type="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accent3"/>
        </a:solidFill>
      </p:bgPr>
    </p:bg>
    <p:spTree>
      <p:nvGrpSpPr>
        <p:cNvPr id="20" name="Shape 20"/>
        <p:cNvGrpSpPr/>
        <p:nvPr/>
      </p:nvGrpSpPr>
      <p:grpSpPr>
        <a:xfrm>
          <a:off x="0" y="0"/>
          <a:ext cx="0" cy="0"/>
          <a:chOff x="0" y="0"/>
          <a:chExt cx="0" cy="0"/>
        </a:xfrm>
      </p:grpSpPr>
      <p:sp>
        <p:nvSpPr>
          <p:cNvPr id="21" name="Google Shape;21;p4"/>
          <p:cNvSpPr/>
          <p:nvPr/>
        </p:nvSpPr>
        <p:spPr>
          <a:xfrm>
            <a:off x="0" y="0"/>
            <a:ext cx="43140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3" name="Google Shape;23;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rgbClr val="656F58"/>
          </a:solidFill>
          <a:ln>
            <a:noFill/>
          </a:ln>
        </p:spPr>
      </p:sp>
      <p:sp>
        <p:nvSpPr>
          <p:cNvPr id="24" name="Google Shape;24;p4"/>
          <p:cNvSpPr txBox="1"/>
          <p:nvPr>
            <p:ph type="title"/>
          </p:nvPr>
        </p:nvSpPr>
        <p:spPr>
          <a:xfrm>
            <a:off x="311725" y="500925"/>
            <a:ext cx="3706500" cy="25089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5" name="Google Shape;25;p4"/>
          <p:cNvSpPr txBox="1"/>
          <p:nvPr>
            <p:ph idx="1" type="body"/>
          </p:nvPr>
        </p:nvSpPr>
        <p:spPr>
          <a:xfrm>
            <a:off x="4644675" y="500925"/>
            <a:ext cx="4166400" cy="40986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accent3"/>
        </a:solidFill>
      </p:bgPr>
    </p:bg>
    <p:spTree>
      <p:nvGrpSpPr>
        <p:cNvPr id="27" name="Shape 27"/>
        <p:cNvGrpSpPr/>
        <p:nvPr/>
      </p:nvGrpSpPr>
      <p:grpSpPr>
        <a:xfrm>
          <a:off x="0" y="0"/>
          <a:ext cx="0" cy="0"/>
          <a:chOff x="0" y="0"/>
          <a:chExt cx="0" cy="0"/>
        </a:xfrm>
      </p:grpSpPr>
      <p:sp>
        <p:nvSpPr>
          <p:cNvPr id="28" name="Google Shape;28;p5"/>
          <p:cNvSpPr/>
          <p:nvPr/>
        </p:nvSpPr>
        <p:spPr>
          <a:xfrm>
            <a:off x="0" y="0"/>
            <a:ext cx="9144000" cy="12771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0" name="Google Shape;30;p5"/>
          <p:cNvSpPr txBox="1"/>
          <p:nvPr>
            <p:ph idx="1" type="body"/>
          </p:nvPr>
        </p:nvSpPr>
        <p:spPr>
          <a:xfrm>
            <a:off x="311700" y="1505700"/>
            <a:ext cx="3999900" cy="30762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31" name="Google Shape;31;p5"/>
          <p:cNvSpPr txBox="1"/>
          <p:nvPr>
            <p:ph idx="2" type="body"/>
          </p:nvPr>
        </p:nvSpPr>
        <p:spPr>
          <a:xfrm>
            <a:off x="4832400" y="1505700"/>
            <a:ext cx="3999900" cy="30762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accent3"/>
        </a:solidFill>
      </p:bgPr>
    </p:bg>
    <p:spTree>
      <p:nvGrpSpPr>
        <p:cNvPr id="33" name="Shape 33"/>
        <p:cNvGrpSpPr/>
        <p:nvPr/>
      </p:nvGrpSpPr>
      <p:grpSpPr>
        <a:xfrm>
          <a:off x="0" y="0"/>
          <a:ext cx="0" cy="0"/>
          <a:chOff x="0" y="0"/>
          <a:chExt cx="0" cy="0"/>
        </a:xfrm>
      </p:grpSpPr>
      <p:sp>
        <p:nvSpPr>
          <p:cNvPr id="34" name="Google Shape;34;p6"/>
          <p:cNvSpPr/>
          <p:nvPr/>
        </p:nvSpPr>
        <p:spPr>
          <a:xfrm>
            <a:off x="0" y="0"/>
            <a:ext cx="9144000" cy="12771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7" name="Shape 37"/>
        <p:cNvGrpSpPr/>
        <p:nvPr/>
      </p:nvGrpSpPr>
      <p:grpSpPr>
        <a:xfrm>
          <a:off x="0" y="0"/>
          <a:ext cx="0" cy="0"/>
          <a:chOff x="0" y="0"/>
          <a:chExt cx="0" cy="0"/>
        </a:xfrm>
      </p:grpSpPr>
      <p:sp>
        <p:nvSpPr>
          <p:cNvPr id="38" name="Google Shape;38;p7"/>
          <p:cNvSpPr/>
          <p:nvPr/>
        </p:nvSpPr>
        <p:spPr>
          <a:xfrm>
            <a:off x="0" y="0"/>
            <a:ext cx="37644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311725" y="500925"/>
            <a:ext cx="3127500" cy="18291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0" name="Google Shape;40;p7"/>
          <p:cNvSpPr txBox="1"/>
          <p:nvPr>
            <p:ph idx="1" type="body"/>
          </p:nvPr>
        </p:nvSpPr>
        <p:spPr>
          <a:xfrm>
            <a:off x="311700" y="2390650"/>
            <a:ext cx="3127500" cy="2298000"/>
          </a:xfrm>
          <a:prstGeom prst="rect">
            <a:avLst/>
          </a:prstGeom>
        </p:spPr>
        <p:txBody>
          <a:bodyPr anchorCtr="0" anchor="t" bIns="91425" lIns="91425" spcFirstLastPara="1" rIns="91425" wrap="square" tIns="91425"/>
          <a:lstStyle>
            <a:lvl1pPr indent="-381000" lvl="0" marL="457200">
              <a:spcBef>
                <a:spcPts val="0"/>
              </a:spcBef>
              <a:spcAft>
                <a:spcPts val="0"/>
              </a:spcAft>
              <a:buClr>
                <a:schemeClr val="accent2"/>
              </a:buClr>
              <a:buSzPts val="2400"/>
              <a:buChar char="●"/>
              <a:defRPr>
                <a:solidFill>
                  <a:schemeClr val="accent2"/>
                </a:solidFill>
              </a:defRPr>
            </a:lvl1pPr>
            <a:lvl2pPr indent="-381000" lvl="1" marL="914400">
              <a:spcBef>
                <a:spcPts val="1600"/>
              </a:spcBef>
              <a:spcAft>
                <a:spcPts val="0"/>
              </a:spcAft>
              <a:buClr>
                <a:schemeClr val="accent2"/>
              </a:buClr>
              <a:buSzPts val="2400"/>
              <a:buChar char="○"/>
              <a:defRPr>
                <a:solidFill>
                  <a:schemeClr val="accent2"/>
                </a:solidFill>
              </a:defRPr>
            </a:lvl2pPr>
            <a:lvl3pPr indent="-381000" lvl="2" marL="1371600">
              <a:spcBef>
                <a:spcPts val="1600"/>
              </a:spcBef>
              <a:spcAft>
                <a:spcPts val="0"/>
              </a:spcAft>
              <a:buClr>
                <a:schemeClr val="accent2"/>
              </a:buClr>
              <a:buSzPts val="2400"/>
              <a:buChar char="■"/>
              <a:defRPr>
                <a:solidFill>
                  <a:schemeClr val="accent2"/>
                </a:solidFill>
              </a:defRPr>
            </a:lvl3pPr>
            <a:lvl4pPr indent="-381000" lvl="3" marL="1828800">
              <a:spcBef>
                <a:spcPts val="1600"/>
              </a:spcBef>
              <a:spcAft>
                <a:spcPts val="0"/>
              </a:spcAft>
              <a:buClr>
                <a:schemeClr val="accent2"/>
              </a:buClr>
              <a:buSzPts val="2400"/>
              <a:buChar char="●"/>
              <a:defRPr>
                <a:solidFill>
                  <a:schemeClr val="accent2"/>
                </a:solidFill>
              </a:defRPr>
            </a:lvl4pPr>
            <a:lvl5pPr indent="-381000" lvl="4" marL="2286000">
              <a:spcBef>
                <a:spcPts val="1600"/>
              </a:spcBef>
              <a:spcAft>
                <a:spcPts val="0"/>
              </a:spcAft>
              <a:buClr>
                <a:schemeClr val="accent2"/>
              </a:buClr>
              <a:buSzPts val="2400"/>
              <a:buChar char="○"/>
              <a:defRPr>
                <a:solidFill>
                  <a:schemeClr val="accent2"/>
                </a:solidFill>
              </a:defRPr>
            </a:lvl5pPr>
            <a:lvl6pPr indent="-381000" lvl="5" marL="2743200">
              <a:spcBef>
                <a:spcPts val="1600"/>
              </a:spcBef>
              <a:spcAft>
                <a:spcPts val="0"/>
              </a:spcAft>
              <a:buClr>
                <a:schemeClr val="accent2"/>
              </a:buClr>
              <a:buSzPts val="2400"/>
              <a:buChar char="■"/>
              <a:defRPr>
                <a:solidFill>
                  <a:schemeClr val="accent2"/>
                </a:solidFill>
              </a:defRPr>
            </a:lvl6pPr>
            <a:lvl7pPr indent="-381000" lvl="6" marL="3200400">
              <a:spcBef>
                <a:spcPts val="1600"/>
              </a:spcBef>
              <a:spcAft>
                <a:spcPts val="0"/>
              </a:spcAft>
              <a:buClr>
                <a:schemeClr val="accent2"/>
              </a:buClr>
              <a:buSzPts val="2400"/>
              <a:buChar char="●"/>
              <a:defRPr>
                <a:solidFill>
                  <a:schemeClr val="accent2"/>
                </a:solidFill>
              </a:defRPr>
            </a:lvl7pPr>
            <a:lvl8pPr indent="-381000" lvl="7" marL="3657600">
              <a:spcBef>
                <a:spcPts val="1600"/>
              </a:spcBef>
              <a:spcAft>
                <a:spcPts val="0"/>
              </a:spcAft>
              <a:buClr>
                <a:schemeClr val="accent2"/>
              </a:buClr>
              <a:buSzPts val="2400"/>
              <a:buChar char="○"/>
              <a:defRPr>
                <a:solidFill>
                  <a:schemeClr val="accent2"/>
                </a:solidFill>
              </a:defRPr>
            </a:lvl8pPr>
            <a:lvl9pPr indent="-381000" lvl="8" marL="4114800">
              <a:spcBef>
                <a:spcPts val="1600"/>
              </a:spcBef>
              <a:spcAft>
                <a:spcPts val="1600"/>
              </a:spcAft>
              <a:buClr>
                <a:schemeClr val="accent2"/>
              </a:buClr>
              <a:buSzPts val="2400"/>
              <a:buChar char="■"/>
              <a:defRPr>
                <a:solidFill>
                  <a:schemeClr val="accent2"/>
                </a:solidFill>
              </a:defRPr>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311675" y="798600"/>
            <a:ext cx="6247800" cy="3546300"/>
          </a:xfrm>
          <a:prstGeom prst="rect">
            <a:avLst/>
          </a:prstGeom>
        </p:spPr>
        <p:txBody>
          <a:bodyPr anchorCtr="0" anchor="ctr"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0" y="0"/>
            <a:ext cx="33666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ph type="title"/>
          </p:nvPr>
        </p:nvSpPr>
        <p:spPr>
          <a:xfrm>
            <a:off x="311300" y="500925"/>
            <a:ext cx="2678400" cy="2049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8" name="Google Shape;48;p9"/>
          <p:cNvSpPr txBox="1"/>
          <p:nvPr>
            <p:ph idx="1" type="subTitle"/>
          </p:nvPr>
        </p:nvSpPr>
        <p:spPr>
          <a:xfrm>
            <a:off x="304800" y="2626725"/>
            <a:ext cx="2678400" cy="9267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9" name="Google Shape;49;p9"/>
          <p:cNvSpPr txBox="1"/>
          <p:nvPr>
            <p:ph idx="2" type="body"/>
          </p:nvPr>
        </p:nvSpPr>
        <p:spPr>
          <a:xfrm>
            <a:off x="3784200" y="500925"/>
            <a:ext cx="5048700" cy="41115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50" name="Google Shape;5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1" name="Shape 51"/>
        <p:cNvGrpSpPr/>
        <p:nvPr/>
      </p:nvGrpSpPr>
      <p:grpSpPr>
        <a:xfrm>
          <a:off x="0" y="0"/>
          <a:ext cx="0" cy="0"/>
          <a:chOff x="0" y="0"/>
          <a:chExt cx="0" cy="0"/>
        </a:xfrm>
      </p:grpSpPr>
      <p:sp>
        <p:nvSpPr>
          <p:cNvPr id="52" name="Google Shape;52;p10"/>
          <p:cNvSpPr/>
          <p:nvPr/>
        </p:nvSpPr>
        <p:spPr>
          <a:xfrm>
            <a:off x="0" y="4369000"/>
            <a:ext cx="9144000" cy="7743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txBox="1"/>
          <p:nvPr>
            <p:ph idx="1" type="body"/>
          </p:nvPr>
        </p:nvSpPr>
        <p:spPr>
          <a:xfrm>
            <a:off x="311700" y="4521400"/>
            <a:ext cx="7979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lt1"/>
              </a:buClr>
              <a:buSzPts val="2400"/>
              <a:buFont typeface="Merriweather"/>
              <a:buNone/>
              <a:defRPr>
                <a:solidFill>
                  <a:schemeClr val="lt1"/>
                </a:solidFill>
                <a:latin typeface="Merriweather"/>
                <a:ea typeface="Merriweather"/>
                <a:cs typeface="Merriweather"/>
                <a:sym typeface="Merriweather"/>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radigm">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ctr">
              <a:spcBef>
                <a:spcPts val="0"/>
              </a:spcBef>
              <a:spcAft>
                <a:spcPts val="0"/>
              </a:spcAft>
              <a:buClr>
                <a:schemeClr val="accent1"/>
              </a:buClr>
              <a:buSzPts val="3600"/>
              <a:buFont typeface="Merriweather"/>
              <a:buNone/>
              <a:defRPr sz="36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81000" lvl="0" marL="457200">
              <a:lnSpc>
                <a:spcPct val="150000"/>
              </a:lnSpc>
              <a:spcBef>
                <a:spcPts val="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1pPr>
            <a:lvl2pPr indent="-381000" lvl="1" marL="9144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2pPr>
            <a:lvl3pPr indent="-381000" lvl="2" marL="13716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3pPr>
            <a:lvl4pPr indent="-381000" lvl="3" marL="18288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4pPr>
            <a:lvl5pPr indent="-381000" lvl="4" marL="22860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5pPr>
            <a:lvl6pPr indent="-381000" lvl="5" marL="27432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6pPr>
            <a:lvl7pPr indent="-381000" lvl="6" marL="32004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7pPr>
            <a:lvl8pPr indent="-381000" lvl="7" marL="36576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8pPr>
            <a:lvl9pPr indent="-381000" lvl="8" marL="4114800">
              <a:lnSpc>
                <a:spcPct val="150000"/>
              </a:lnSpc>
              <a:spcBef>
                <a:spcPts val="1600"/>
              </a:spcBef>
              <a:spcAft>
                <a:spcPts val="1600"/>
              </a:spcAft>
              <a:buClr>
                <a:schemeClr val="dk2"/>
              </a:buClr>
              <a:buSzPts val="2400"/>
              <a:buFont typeface="Questrial"/>
              <a:buChar char="■"/>
              <a:defRPr sz="2400">
                <a:solidFill>
                  <a:schemeClr val="dk2"/>
                </a:solidFill>
                <a:latin typeface="Questrial"/>
                <a:ea typeface="Questrial"/>
                <a:cs typeface="Questrial"/>
                <a:sym typeface="Quest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gif"/><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4.jp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image" Target="../media/image26.jpg"/><Relationship Id="rId5" Type="http://schemas.openxmlformats.org/officeDocument/2006/relationships/image" Target="../media/image21.jpg"/><Relationship Id="rId6"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9.jpg"/><Relationship Id="rId4" Type="http://schemas.openxmlformats.org/officeDocument/2006/relationships/image" Target="../media/image28.jpg"/><Relationship Id="rId5" Type="http://schemas.openxmlformats.org/officeDocument/2006/relationships/image" Target="../media/image20.jpg"/><Relationship Id="rId6" Type="http://schemas.openxmlformats.org/officeDocument/2006/relationships/image" Target="../media/image30.jpg"/><Relationship Id="rId7" Type="http://schemas.openxmlformats.org/officeDocument/2006/relationships/image" Target="../media/image3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3"/>
          <p:cNvSpPr txBox="1"/>
          <p:nvPr>
            <p:ph idx="1" type="subTitle"/>
          </p:nvPr>
        </p:nvSpPr>
        <p:spPr>
          <a:xfrm>
            <a:off x="239175" y="1775800"/>
            <a:ext cx="5400000" cy="170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Chaise Farrar · Drake Bolland JR Jamora · Noah Siano Rebecca Siciliano</a:t>
            </a:r>
            <a:endParaRPr sz="3000"/>
          </a:p>
        </p:txBody>
      </p:sp>
      <p:sp>
        <p:nvSpPr>
          <p:cNvPr id="66" name="Google Shape;66;p13"/>
          <p:cNvSpPr txBox="1"/>
          <p:nvPr/>
        </p:nvSpPr>
        <p:spPr>
          <a:xfrm>
            <a:off x="599400" y="69775"/>
            <a:ext cx="7945200" cy="11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latin typeface="Saira"/>
                <a:ea typeface="Saira"/>
                <a:cs typeface="Saira"/>
                <a:sym typeface="Saira"/>
              </a:rPr>
              <a:t>Intelli</a:t>
            </a:r>
            <a:r>
              <a:rPr b="1" lang="en" sz="9600">
                <a:solidFill>
                  <a:srgbClr val="656F58"/>
                </a:solidFill>
                <a:latin typeface="Saira"/>
                <a:ea typeface="Saira"/>
                <a:cs typeface="Saira"/>
                <a:sym typeface="Saira"/>
              </a:rPr>
              <a:t>Roast</a:t>
            </a:r>
            <a:endParaRPr b="1" sz="9600">
              <a:solidFill>
                <a:srgbClr val="656F58"/>
              </a:solidFill>
              <a:latin typeface="Saira"/>
              <a:ea typeface="Saira"/>
              <a:cs typeface="Saira"/>
              <a:sym typeface="Saira"/>
            </a:endParaRPr>
          </a:p>
        </p:txBody>
      </p:sp>
      <p:pic>
        <p:nvPicPr>
          <p:cNvPr id="67" name="Google Shape;67;p13"/>
          <p:cNvPicPr preferRelativeResize="0"/>
          <p:nvPr/>
        </p:nvPicPr>
        <p:blipFill>
          <a:blip r:embed="rId3">
            <a:alphaModFix/>
          </a:blip>
          <a:stretch>
            <a:fillRect/>
          </a:stretch>
        </p:blipFill>
        <p:spPr>
          <a:xfrm>
            <a:off x="6888925" y="3704250"/>
            <a:ext cx="1802423" cy="10352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Bean Agitation</a:t>
            </a:r>
            <a:endParaRPr sz="4200"/>
          </a:p>
        </p:txBody>
      </p:sp>
      <p:grpSp>
        <p:nvGrpSpPr>
          <p:cNvPr id="139" name="Google Shape;139;p22"/>
          <p:cNvGrpSpPr/>
          <p:nvPr/>
        </p:nvGrpSpPr>
        <p:grpSpPr>
          <a:xfrm>
            <a:off x="2314937" y="2211313"/>
            <a:ext cx="4514125" cy="2015038"/>
            <a:chOff x="4484138" y="2221038"/>
            <a:chExt cx="4514125" cy="2015038"/>
          </a:xfrm>
        </p:grpSpPr>
        <p:pic>
          <p:nvPicPr>
            <p:cNvPr id="140" name="Google Shape;140;p22"/>
            <p:cNvPicPr preferRelativeResize="0"/>
            <p:nvPr/>
          </p:nvPicPr>
          <p:blipFill>
            <a:blip r:embed="rId3">
              <a:alphaModFix/>
            </a:blip>
            <a:stretch>
              <a:fillRect/>
            </a:stretch>
          </p:blipFill>
          <p:spPr>
            <a:xfrm>
              <a:off x="4484138" y="2221038"/>
              <a:ext cx="2015037" cy="2015037"/>
            </a:xfrm>
            <a:prstGeom prst="rect">
              <a:avLst/>
            </a:prstGeom>
            <a:noFill/>
            <a:ln>
              <a:noFill/>
            </a:ln>
          </p:spPr>
        </p:pic>
        <p:pic>
          <p:nvPicPr>
            <p:cNvPr id="141" name="Google Shape;141;p22"/>
            <p:cNvPicPr preferRelativeResize="0"/>
            <p:nvPr/>
          </p:nvPicPr>
          <p:blipFill>
            <a:blip r:embed="rId4">
              <a:alphaModFix/>
            </a:blip>
            <a:stretch>
              <a:fillRect/>
            </a:stretch>
          </p:blipFill>
          <p:spPr>
            <a:xfrm>
              <a:off x="6983237" y="2221051"/>
              <a:ext cx="2015025" cy="2015025"/>
            </a:xfrm>
            <a:prstGeom prst="rect">
              <a:avLst/>
            </a:prstGeom>
            <a:noFill/>
            <a:ln>
              <a:noFill/>
            </a:ln>
          </p:spPr>
        </p:pic>
        <p:cxnSp>
          <p:nvCxnSpPr>
            <p:cNvPr id="142" name="Google Shape;142;p22"/>
            <p:cNvCxnSpPr/>
            <p:nvPr/>
          </p:nvCxnSpPr>
          <p:spPr>
            <a:xfrm>
              <a:off x="6581600" y="3208350"/>
              <a:ext cx="319200" cy="0"/>
            </a:xfrm>
            <a:prstGeom prst="straightConnector1">
              <a:avLst/>
            </a:prstGeom>
            <a:noFill/>
            <a:ln cap="flat" cmpd="sng" w="19050">
              <a:solidFill>
                <a:schemeClr val="dk2"/>
              </a:solidFill>
              <a:prstDash val="solid"/>
              <a:round/>
              <a:headEnd len="med" w="med" type="none"/>
              <a:tailEnd len="med" w="med" type="triangle"/>
            </a:ln>
          </p:spPr>
        </p:cxn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Bean Agitation (cont.)</a:t>
            </a:r>
            <a:endParaRPr sz="4200"/>
          </a:p>
        </p:txBody>
      </p:sp>
      <p:graphicFrame>
        <p:nvGraphicFramePr>
          <p:cNvPr id="148" name="Google Shape;148;p23"/>
          <p:cNvGraphicFramePr/>
          <p:nvPr/>
        </p:nvGraphicFramePr>
        <p:xfrm>
          <a:off x="5542650" y="1766325"/>
          <a:ext cx="3000000" cy="3000000"/>
        </p:xfrm>
        <a:graphic>
          <a:graphicData uri="http://schemas.openxmlformats.org/drawingml/2006/table">
            <a:tbl>
              <a:tblPr>
                <a:noFill/>
                <a:tableStyleId>{6DDE960D-34CA-4A89-B032-2BC2AE49D7B6}</a:tableStyleId>
              </a:tblPr>
              <a:tblGrid>
                <a:gridCol w="1468950"/>
                <a:gridCol w="1820725"/>
              </a:tblGrid>
              <a:tr h="609950">
                <a:tc>
                  <a:txBody>
                    <a:bodyPr>
                      <a:noAutofit/>
                    </a:bodyPr>
                    <a:lstStyle/>
                    <a:p>
                      <a:pPr indent="0" lvl="0" marL="0" rtl="0" algn="l">
                        <a:spcBef>
                          <a:spcPts val="0"/>
                        </a:spcBef>
                        <a:spcAft>
                          <a:spcPts val="0"/>
                        </a:spcAft>
                        <a:buNone/>
                      </a:pPr>
                      <a:r>
                        <a:rPr lang="en" sz="2400">
                          <a:solidFill>
                            <a:srgbClr val="FFFFFF"/>
                          </a:solidFill>
                          <a:latin typeface="Questrial"/>
                          <a:ea typeface="Questrial"/>
                          <a:cs typeface="Questrial"/>
                          <a:sym typeface="Questrial"/>
                        </a:rPr>
                        <a:t>Duty Cycle </a:t>
                      </a:r>
                      <a:r>
                        <a:rPr lang="en" sz="1800">
                          <a:solidFill>
                            <a:srgbClr val="FFFFFF"/>
                          </a:solidFill>
                          <a:latin typeface="Questrial"/>
                          <a:ea typeface="Questrial"/>
                          <a:cs typeface="Questrial"/>
                          <a:sym typeface="Questrial"/>
                        </a:rPr>
                        <a:t>(%)</a:t>
                      </a:r>
                      <a:endParaRPr sz="18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2400">
                          <a:solidFill>
                            <a:srgbClr val="FFFFFF"/>
                          </a:solidFill>
                          <a:latin typeface="Questrial"/>
                          <a:ea typeface="Questrial"/>
                          <a:cs typeface="Questrial"/>
                          <a:sym typeface="Questrial"/>
                        </a:rPr>
                        <a:t>Bean Agitation</a:t>
                      </a:r>
                      <a:endParaRPr sz="24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56210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15 </a:t>
                      </a:r>
                      <a:endParaRPr sz="18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No</a:t>
                      </a:r>
                      <a:endParaRPr sz="18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25</a:t>
                      </a:r>
                      <a:endParaRPr sz="18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Minor</a:t>
                      </a:r>
                      <a:endParaRPr sz="18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30</a:t>
                      </a:r>
                      <a:endParaRPr sz="18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Moderate</a:t>
                      </a:r>
                      <a:endParaRPr sz="18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r>
              <a:tr h="56210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35</a:t>
                      </a:r>
                      <a:endParaRPr sz="18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Yes</a:t>
                      </a:r>
                      <a:endParaRPr sz="1800">
                        <a:solidFill>
                          <a:schemeClr val="dk2"/>
                        </a:solidFill>
                        <a:latin typeface="Questrial"/>
                        <a:ea typeface="Questrial"/>
                        <a:cs typeface="Questrial"/>
                        <a:sym typeface="Questrial"/>
                      </a:endParaRPr>
                    </a:p>
                  </a:txBody>
                  <a:tcPr marT="91425" marB="91425" marR="91425" marL="91425"/>
                </a:tc>
              </a:tr>
            </a:tbl>
          </a:graphicData>
        </a:graphic>
      </p:graphicFrame>
      <p:pic>
        <p:nvPicPr>
          <p:cNvPr id="149" name="Google Shape;149;p23"/>
          <p:cNvPicPr preferRelativeResize="0"/>
          <p:nvPr/>
        </p:nvPicPr>
        <p:blipFill>
          <a:blip r:embed="rId3">
            <a:alphaModFix/>
          </a:blip>
          <a:stretch>
            <a:fillRect/>
          </a:stretch>
        </p:blipFill>
        <p:spPr>
          <a:xfrm>
            <a:off x="311725" y="1766323"/>
            <a:ext cx="4961807" cy="3068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Bean Agitation (cont.)</a:t>
            </a:r>
            <a:endParaRPr sz="4200"/>
          </a:p>
        </p:txBody>
      </p:sp>
      <p:pic>
        <p:nvPicPr>
          <p:cNvPr id="155" name="Google Shape;155;p24"/>
          <p:cNvPicPr preferRelativeResize="0"/>
          <p:nvPr/>
        </p:nvPicPr>
        <p:blipFill>
          <a:blip r:embed="rId3">
            <a:alphaModFix/>
          </a:blip>
          <a:stretch>
            <a:fillRect/>
          </a:stretch>
        </p:blipFill>
        <p:spPr>
          <a:xfrm>
            <a:off x="704600" y="1397586"/>
            <a:ext cx="3867400" cy="3465263"/>
          </a:xfrm>
          <a:prstGeom prst="rect">
            <a:avLst/>
          </a:prstGeom>
          <a:noFill/>
          <a:ln>
            <a:noFill/>
          </a:ln>
        </p:spPr>
      </p:pic>
      <p:sp>
        <p:nvSpPr>
          <p:cNvPr id="156" name="Google Shape;156;p24"/>
          <p:cNvSpPr txBox="1"/>
          <p:nvPr/>
        </p:nvSpPr>
        <p:spPr>
          <a:xfrm>
            <a:off x="5143500" y="1459500"/>
            <a:ext cx="3472500" cy="32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Bean Agitation Sensing</a:t>
            </a:r>
            <a:endParaRPr sz="2400">
              <a:solidFill>
                <a:schemeClr val="dk2"/>
              </a:solidFill>
              <a:latin typeface="Questrial"/>
              <a:ea typeface="Questrial"/>
              <a:cs typeface="Questrial"/>
              <a:sym typeface="Questrial"/>
            </a:endParaRPr>
          </a:p>
          <a:p>
            <a:pPr indent="-355600" lvl="0" marL="457200" rtl="0" algn="l">
              <a:spcBef>
                <a:spcPts val="0"/>
              </a:spcBef>
              <a:spcAft>
                <a:spcPts val="0"/>
              </a:spcAft>
              <a:buClr>
                <a:schemeClr val="dk2"/>
              </a:buClr>
              <a:buSzPts val="2000"/>
              <a:buFont typeface="Questrial"/>
              <a:buChar char="●"/>
            </a:pPr>
            <a:r>
              <a:rPr lang="en" sz="2000">
                <a:solidFill>
                  <a:schemeClr val="dk2"/>
                </a:solidFill>
                <a:latin typeface="Questrial"/>
                <a:ea typeface="Questrial"/>
                <a:cs typeface="Questrial"/>
                <a:sym typeface="Questrial"/>
              </a:rPr>
              <a:t>Standard microfet paired with an amplifier</a:t>
            </a:r>
            <a:endParaRPr sz="2000">
              <a:solidFill>
                <a:schemeClr val="dk2"/>
              </a:solidFill>
              <a:latin typeface="Questrial"/>
              <a:ea typeface="Questrial"/>
              <a:cs typeface="Questrial"/>
              <a:sym typeface="Questrial"/>
            </a:endParaRPr>
          </a:p>
          <a:p>
            <a:pPr indent="-355600" lvl="0" marL="457200" rtl="0" algn="l">
              <a:spcBef>
                <a:spcPts val="1000"/>
              </a:spcBef>
              <a:spcAft>
                <a:spcPts val="0"/>
              </a:spcAft>
              <a:buClr>
                <a:schemeClr val="dk2"/>
              </a:buClr>
              <a:buSzPts val="2000"/>
              <a:buFont typeface="Questrial"/>
              <a:buChar char="●"/>
            </a:pPr>
            <a:r>
              <a:rPr lang="en" sz="2000">
                <a:solidFill>
                  <a:schemeClr val="dk2"/>
                </a:solidFill>
                <a:latin typeface="Questrial"/>
                <a:ea typeface="Questrial"/>
                <a:cs typeface="Questrial"/>
                <a:sym typeface="Questrial"/>
              </a:rPr>
              <a:t>Using an algorithm designed by JR Jamora</a:t>
            </a:r>
            <a:endParaRPr sz="2000">
              <a:solidFill>
                <a:schemeClr val="dk2"/>
              </a:solidFill>
              <a:latin typeface="Questrial"/>
              <a:ea typeface="Questrial"/>
              <a:cs typeface="Questrial"/>
              <a:sym typeface="Questrial"/>
            </a:endParaRPr>
          </a:p>
          <a:p>
            <a:pPr indent="-355600" lvl="0" marL="457200" rtl="0" algn="l">
              <a:spcBef>
                <a:spcPts val="1000"/>
              </a:spcBef>
              <a:spcAft>
                <a:spcPts val="0"/>
              </a:spcAft>
              <a:buClr>
                <a:schemeClr val="dk2"/>
              </a:buClr>
              <a:buSzPts val="2000"/>
              <a:buFont typeface="Questrial"/>
              <a:buChar char="●"/>
            </a:pPr>
            <a:r>
              <a:rPr lang="en" sz="2000">
                <a:solidFill>
                  <a:schemeClr val="dk2"/>
                </a:solidFill>
                <a:latin typeface="Questrial"/>
                <a:ea typeface="Questrial"/>
                <a:cs typeface="Questrial"/>
                <a:sym typeface="Questrial"/>
              </a:rPr>
              <a:t>Can detect sufficient agitation and signal when Agitation stops.</a:t>
            </a:r>
            <a:endParaRPr sz="2000">
              <a:solidFill>
                <a:schemeClr val="dk2"/>
              </a:solidFill>
              <a:latin typeface="Questrial"/>
              <a:ea typeface="Questrial"/>
              <a:cs typeface="Questrial"/>
              <a:sym typeface="Quest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Chaff Collection</a:t>
            </a:r>
            <a:endParaRPr/>
          </a:p>
        </p:txBody>
      </p:sp>
      <p:pic>
        <p:nvPicPr>
          <p:cNvPr id="162" name="Google Shape;162;p25"/>
          <p:cNvPicPr preferRelativeResize="0"/>
          <p:nvPr/>
        </p:nvPicPr>
        <p:blipFill>
          <a:blip r:embed="rId3">
            <a:alphaModFix/>
          </a:blip>
          <a:stretch>
            <a:fillRect/>
          </a:stretch>
        </p:blipFill>
        <p:spPr>
          <a:xfrm>
            <a:off x="311725" y="1695725"/>
            <a:ext cx="3662749" cy="2747047"/>
          </a:xfrm>
          <a:prstGeom prst="rect">
            <a:avLst/>
          </a:prstGeom>
          <a:noFill/>
          <a:ln>
            <a:noFill/>
          </a:ln>
        </p:spPr>
      </p:pic>
      <p:pic>
        <p:nvPicPr>
          <p:cNvPr id="163" name="Google Shape;163;p25"/>
          <p:cNvPicPr preferRelativeResize="0"/>
          <p:nvPr/>
        </p:nvPicPr>
        <p:blipFill rotWithShape="1">
          <a:blip r:embed="rId4">
            <a:alphaModFix/>
          </a:blip>
          <a:srcRect b="4145" l="0" r="0" t="5536"/>
          <a:stretch/>
        </p:blipFill>
        <p:spPr>
          <a:xfrm>
            <a:off x="5883575" y="1695725"/>
            <a:ext cx="2387644" cy="2747050"/>
          </a:xfrm>
          <a:prstGeom prst="rect">
            <a:avLst/>
          </a:prstGeom>
          <a:noFill/>
          <a:ln>
            <a:noFill/>
          </a:ln>
        </p:spPr>
      </p:pic>
      <p:sp>
        <p:nvSpPr>
          <p:cNvPr id="164" name="Google Shape;164;p25"/>
          <p:cNvSpPr txBox="1"/>
          <p:nvPr/>
        </p:nvSpPr>
        <p:spPr>
          <a:xfrm>
            <a:off x="429350" y="4382400"/>
            <a:ext cx="3579900" cy="6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latin typeface="Questrial"/>
                <a:ea typeface="Questrial"/>
                <a:cs typeface="Questrial"/>
                <a:sym typeface="Questrial"/>
              </a:rPr>
              <a:t>Design 1 Prototype</a:t>
            </a:r>
            <a:endParaRPr sz="3000">
              <a:solidFill>
                <a:schemeClr val="dk2"/>
              </a:solidFill>
              <a:latin typeface="Questrial"/>
              <a:ea typeface="Questrial"/>
              <a:cs typeface="Questrial"/>
              <a:sym typeface="Questrial"/>
            </a:endParaRPr>
          </a:p>
        </p:txBody>
      </p:sp>
      <p:sp>
        <p:nvSpPr>
          <p:cNvPr id="165" name="Google Shape;165;p25"/>
          <p:cNvSpPr txBox="1"/>
          <p:nvPr/>
        </p:nvSpPr>
        <p:spPr>
          <a:xfrm>
            <a:off x="5412600" y="4382400"/>
            <a:ext cx="3579900" cy="6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latin typeface="Questrial"/>
                <a:ea typeface="Questrial"/>
                <a:cs typeface="Questrial"/>
                <a:sym typeface="Questrial"/>
              </a:rPr>
              <a:t>Design 2 Prototype</a:t>
            </a:r>
            <a:endParaRPr sz="3000">
              <a:solidFill>
                <a:schemeClr val="dk2"/>
              </a:solidFill>
              <a:latin typeface="Questrial"/>
              <a:ea typeface="Questrial"/>
              <a:cs typeface="Questrial"/>
              <a:sym typeface="Quest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Heat Testing</a:t>
            </a:r>
            <a:endParaRPr sz="4200"/>
          </a:p>
        </p:txBody>
      </p:sp>
      <p:sp>
        <p:nvSpPr>
          <p:cNvPr id="171" name="Google Shape;171;p26"/>
          <p:cNvSpPr txBox="1"/>
          <p:nvPr/>
        </p:nvSpPr>
        <p:spPr>
          <a:xfrm>
            <a:off x="9518850" y="2244450"/>
            <a:ext cx="5611200" cy="65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Questrial"/>
                <a:ea typeface="Questrial"/>
                <a:cs typeface="Questrial"/>
                <a:sym typeface="Questrial"/>
              </a:rPr>
              <a:t>Talk about using thinner piping to reduce heat loss to materials, likely be able to reach higher temps and thus roast more than 120 beans</a:t>
            </a:r>
            <a:endParaRPr>
              <a:latin typeface="Questrial"/>
              <a:ea typeface="Questrial"/>
              <a:cs typeface="Questrial"/>
              <a:sym typeface="Questrial"/>
            </a:endParaRPr>
          </a:p>
          <a:p>
            <a:pPr indent="0" lvl="0" marL="0" rtl="0" algn="l">
              <a:spcBef>
                <a:spcPts val="0"/>
              </a:spcBef>
              <a:spcAft>
                <a:spcPts val="0"/>
              </a:spcAft>
              <a:buNone/>
            </a:pPr>
            <a:r>
              <a:t/>
            </a:r>
            <a:endParaRPr>
              <a:latin typeface="Questrial"/>
              <a:ea typeface="Questrial"/>
              <a:cs typeface="Questrial"/>
              <a:sym typeface="Questrial"/>
            </a:endParaRPr>
          </a:p>
        </p:txBody>
      </p:sp>
      <p:sp>
        <p:nvSpPr>
          <p:cNvPr id="172" name="Google Shape;172;p26"/>
          <p:cNvSpPr txBox="1"/>
          <p:nvPr/>
        </p:nvSpPr>
        <p:spPr>
          <a:xfrm>
            <a:off x="80575" y="1377575"/>
            <a:ext cx="8970900" cy="3666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Black iron piping used for Design 1 prototype </a:t>
            </a:r>
            <a:endParaRPr sz="2400">
              <a:solidFill>
                <a:schemeClr val="dk2"/>
              </a:solidFill>
              <a:latin typeface="Questrial"/>
              <a:ea typeface="Questrial"/>
              <a:cs typeface="Questrial"/>
              <a:sym typeface="Questrial"/>
            </a:endParaRPr>
          </a:p>
          <a:p>
            <a:pPr indent="-381000" lvl="0" marL="457200" rtl="0" algn="l">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Black iron proved to be </a:t>
            </a:r>
            <a:r>
              <a:rPr lang="en" sz="2400">
                <a:solidFill>
                  <a:schemeClr val="dk2"/>
                </a:solidFill>
                <a:latin typeface="Questrial"/>
                <a:ea typeface="Questrial"/>
                <a:cs typeface="Questrial"/>
                <a:sym typeface="Questrial"/>
              </a:rPr>
              <a:t>inefficient for heat transfer</a:t>
            </a:r>
            <a:endParaRPr sz="2400">
              <a:solidFill>
                <a:schemeClr val="dk2"/>
              </a:solidFill>
              <a:latin typeface="Questrial"/>
              <a:ea typeface="Questrial"/>
              <a:cs typeface="Questrial"/>
              <a:sym typeface="Questrial"/>
            </a:endParaRPr>
          </a:p>
          <a:p>
            <a:pPr indent="-381000" lvl="0" marL="457200" rtl="0" algn="l">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Thinner metal piping used for Design 2</a:t>
            </a:r>
            <a:endParaRPr sz="2400">
              <a:solidFill>
                <a:schemeClr val="dk2"/>
              </a:solidFill>
              <a:latin typeface="Questrial"/>
              <a:ea typeface="Questrial"/>
              <a:cs typeface="Questrial"/>
              <a:sym typeface="Questrial"/>
            </a:endParaRPr>
          </a:p>
          <a:p>
            <a:pPr indent="-381000" lvl="0" marL="457200" rtl="0" algn="l">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Will allow for greater heat transfer resulting in more beans being roasted at once</a:t>
            </a:r>
            <a:r>
              <a:rPr lang="en" sz="2400">
                <a:solidFill>
                  <a:schemeClr val="dk2"/>
                </a:solidFill>
                <a:latin typeface="Questrial"/>
                <a:ea typeface="Questrial"/>
                <a:cs typeface="Questrial"/>
                <a:sym typeface="Questrial"/>
              </a:rPr>
              <a:t> </a:t>
            </a:r>
            <a:endParaRPr sz="2400">
              <a:solidFill>
                <a:schemeClr val="dk2"/>
              </a:solidFill>
              <a:latin typeface="Questrial"/>
              <a:ea typeface="Questrial"/>
              <a:cs typeface="Questrial"/>
              <a:sym typeface="Questrial"/>
            </a:endParaRPr>
          </a:p>
          <a:p>
            <a:pPr indent="0" lvl="0" marL="0" rtl="0" algn="l">
              <a:spcBef>
                <a:spcPts val="0"/>
              </a:spcBef>
              <a:spcAft>
                <a:spcPts val="0"/>
              </a:spcAft>
              <a:buNone/>
            </a:pPr>
            <a:r>
              <a:t/>
            </a:r>
            <a:endParaRPr sz="2400">
              <a:solidFill>
                <a:schemeClr val="dk2"/>
              </a:solidFill>
              <a:latin typeface="Questrial"/>
              <a:ea typeface="Questrial"/>
              <a:cs typeface="Questrial"/>
              <a:sym typeface="Questrial"/>
            </a:endParaRPr>
          </a:p>
        </p:txBody>
      </p:sp>
      <p:pic>
        <p:nvPicPr>
          <p:cNvPr id="173" name="Google Shape;173;p26"/>
          <p:cNvPicPr preferRelativeResize="0"/>
          <p:nvPr/>
        </p:nvPicPr>
        <p:blipFill>
          <a:blip r:embed="rId3">
            <a:alphaModFix/>
          </a:blip>
          <a:stretch>
            <a:fillRect/>
          </a:stretch>
        </p:blipFill>
        <p:spPr>
          <a:xfrm>
            <a:off x="523725" y="3329100"/>
            <a:ext cx="3048499" cy="1714775"/>
          </a:xfrm>
          <a:prstGeom prst="rect">
            <a:avLst/>
          </a:prstGeom>
          <a:noFill/>
          <a:ln>
            <a:noFill/>
          </a:ln>
        </p:spPr>
      </p:pic>
      <p:pic>
        <p:nvPicPr>
          <p:cNvPr id="174" name="Google Shape;174;p26"/>
          <p:cNvPicPr preferRelativeResize="0"/>
          <p:nvPr/>
        </p:nvPicPr>
        <p:blipFill>
          <a:blip r:embed="rId4">
            <a:alphaModFix/>
          </a:blip>
          <a:stretch>
            <a:fillRect/>
          </a:stretch>
        </p:blipFill>
        <p:spPr>
          <a:xfrm>
            <a:off x="4572000" y="2899049"/>
            <a:ext cx="2238250" cy="21285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PCB</a:t>
            </a:r>
            <a:endParaRPr sz="4200"/>
          </a:p>
        </p:txBody>
      </p:sp>
      <p:pic>
        <p:nvPicPr>
          <p:cNvPr id="180" name="Google Shape;180;p27"/>
          <p:cNvPicPr preferRelativeResize="0"/>
          <p:nvPr/>
        </p:nvPicPr>
        <p:blipFill>
          <a:blip r:embed="rId3">
            <a:alphaModFix/>
          </a:blip>
          <a:stretch>
            <a:fillRect/>
          </a:stretch>
        </p:blipFill>
        <p:spPr>
          <a:xfrm rot="5400000">
            <a:off x="1266638" y="568527"/>
            <a:ext cx="2970050" cy="4879876"/>
          </a:xfrm>
          <a:prstGeom prst="rect">
            <a:avLst/>
          </a:prstGeom>
          <a:noFill/>
          <a:ln>
            <a:noFill/>
          </a:ln>
        </p:spPr>
      </p:pic>
      <p:pic>
        <p:nvPicPr>
          <p:cNvPr id="181" name="Google Shape;181;p27"/>
          <p:cNvPicPr preferRelativeResize="0"/>
          <p:nvPr/>
        </p:nvPicPr>
        <p:blipFill>
          <a:blip r:embed="rId4">
            <a:alphaModFix/>
          </a:blip>
          <a:stretch>
            <a:fillRect/>
          </a:stretch>
        </p:blipFill>
        <p:spPr>
          <a:xfrm>
            <a:off x="6363274" y="1337450"/>
            <a:ext cx="1784601" cy="3156050"/>
          </a:xfrm>
          <a:prstGeom prst="rect">
            <a:avLst/>
          </a:prstGeom>
          <a:noFill/>
          <a:ln>
            <a:noFill/>
          </a:ln>
        </p:spPr>
      </p:pic>
      <p:sp>
        <p:nvSpPr>
          <p:cNvPr id="182" name="Google Shape;182;p27"/>
          <p:cNvSpPr txBox="1"/>
          <p:nvPr/>
        </p:nvSpPr>
        <p:spPr>
          <a:xfrm>
            <a:off x="835450" y="4660350"/>
            <a:ext cx="3736500" cy="30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Questrial"/>
                <a:ea typeface="Questrial"/>
                <a:cs typeface="Questrial"/>
                <a:sym typeface="Questrial"/>
              </a:rPr>
              <a:t>PCB Layout</a:t>
            </a:r>
            <a:endParaRPr>
              <a:latin typeface="Questrial"/>
              <a:ea typeface="Questrial"/>
              <a:cs typeface="Questrial"/>
              <a:sym typeface="Questrial"/>
            </a:endParaRPr>
          </a:p>
        </p:txBody>
      </p:sp>
      <p:sp>
        <p:nvSpPr>
          <p:cNvPr id="183" name="Google Shape;183;p27"/>
          <p:cNvSpPr txBox="1"/>
          <p:nvPr/>
        </p:nvSpPr>
        <p:spPr>
          <a:xfrm>
            <a:off x="6492275" y="4640225"/>
            <a:ext cx="1539900" cy="30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Questrial"/>
                <a:ea typeface="Questrial"/>
                <a:cs typeface="Questrial"/>
                <a:sym typeface="Questrial"/>
              </a:rPr>
              <a:t>Oshpark Render</a:t>
            </a:r>
            <a:endParaRPr>
              <a:latin typeface="Questrial"/>
              <a:ea typeface="Questrial"/>
              <a:cs typeface="Questrial"/>
              <a:sym typeface="Quest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Wireless Comms</a:t>
            </a:r>
            <a:endParaRPr sz="4200"/>
          </a:p>
        </p:txBody>
      </p:sp>
      <p:sp>
        <p:nvSpPr>
          <p:cNvPr id="189" name="Google Shape;189;p28"/>
          <p:cNvSpPr txBox="1"/>
          <p:nvPr/>
        </p:nvSpPr>
        <p:spPr>
          <a:xfrm>
            <a:off x="7701000" y="2557500"/>
            <a:ext cx="5476200" cy="6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90" name="Google Shape;190;p28"/>
          <p:cNvPicPr preferRelativeResize="0"/>
          <p:nvPr/>
        </p:nvPicPr>
        <p:blipFill rotWithShape="1">
          <a:blip r:embed="rId3">
            <a:alphaModFix/>
          </a:blip>
          <a:srcRect b="17094" l="9747" r="0" t="23196"/>
          <a:stretch/>
        </p:blipFill>
        <p:spPr>
          <a:xfrm>
            <a:off x="4602325" y="1558627"/>
            <a:ext cx="3736500" cy="3296079"/>
          </a:xfrm>
          <a:prstGeom prst="rect">
            <a:avLst/>
          </a:prstGeom>
          <a:noFill/>
          <a:ln>
            <a:noFill/>
          </a:ln>
        </p:spPr>
      </p:pic>
      <p:pic>
        <p:nvPicPr>
          <p:cNvPr id="191" name="Google Shape;191;p28"/>
          <p:cNvPicPr preferRelativeResize="0"/>
          <p:nvPr/>
        </p:nvPicPr>
        <p:blipFill>
          <a:blip r:embed="rId4">
            <a:alphaModFix/>
          </a:blip>
          <a:stretch>
            <a:fillRect/>
          </a:stretch>
        </p:blipFill>
        <p:spPr>
          <a:xfrm>
            <a:off x="171425" y="1882688"/>
            <a:ext cx="4286250" cy="2647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Phone App</a:t>
            </a:r>
            <a:endParaRPr sz="4200"/>
          </a:p>
        </p:txBody>
      </p:sp>
      <p:pic>
        <p:nvPicPr>
          <p:cNvPr id="197" name="Google Shape;197;p29"/>
          <p:cNvPicPr preferRelativeResize="0"/>
          <p:nvPr/>
        </p:nvPicPr>
        <p:blipFill>
          <a:blip r:embed="rId3">
            <a:alphaModFix/>
          </a:blip>
          <a:stretch>
            <a:fillRect/>
          </a:stretch>
        </p:blipFill>
        <p:spPr>
          <a:xfrm>
            <a:off x="1799500" y="1292325"/>
            <a:ext cx="2166299" cy="3851174"/>
          </a:xfrm>
          <a:prstGeom prst="rect">
            <a:avLst/>
          </a:prstGeom>
          <a:noFill/>
          <a:ln>
            <a:noFill/>
          </a:ln>
        </p:spPr>
      </p:pic>
      <p:pic>
        <p:nvPicPr>
          <p:cNvPr id="198" name="Google Shape;198;p29"/>
          <p:cNvPicPr preferRelativeResize="0"/>
          <p:nvPr/>
        </p:nvPicPr>
        <p:blipFill rotWithShape="1">
          <a:blip r:embed="rId4">
            <a:alphaModFix/>
          </a:blip>
          <a:srcRect b="51339" l="2386" r="1754" t="13630"/>
          <a:stretch/>
        </p:blipFill>
        <p:spPr>
          <a:xfrm>
            <a:off x="4281826" y="2656700"/>
            <a:ext cx="3735850" cy="2426827"/>
          </a:xfrm>
          <a:prstGeom prst="rect">
            <a:avLst/>
          </a:prstGeom>
          <a:noFill/>
          <a:ln>
            <a:noFill/>
          </a:ln>
        </p:spPr>
      </p:pic>
      <p:sp>
        <p:nvSpPr>
          <p:cNvPr id="199" name="Google Shape;199;p29"/>
          <p:cNvSpPr txBox="1"/>
          <p:nvPr/>
        </p:nvSpPr>
        <p:spPr>
          <a:xfrm>
            <a:off x="4281825" y="1404700"/>
            <a:ext cx="4550400" cy="18861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Roast Details</a:t>
            </a:r>
            <a:endParaRPr sz="2400">
              <a:solidFill>
                <a:schemeClr val="dk2"/>
              </a:solidFill>
              <a:latin typeface="Questrial"/>
              <a:ea typeface="Questrial"/>
              <a:cs typeface="Questrial"/>
              <a:sym typeface="Questrial"/>
            </a:endParaRPr>
          </a:p>
          <a:p>
            <a:pPr indent="-381000" lvl="0" marL="457200" rtl="0" algn="l">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3 Roast Profiles</a:t>
            </a:r>
            <a:endParaRPr sz="2400">
              <a:solidFill>
                <a:schemeClr val="dk2"/>
              </a:solidFill>
              <a:latin typeface="Questrial"/>
              <a:ea typeface="Questrial"/>
              <a:cs typeface="Questrial"/>
              <a:sym typeface="Questrial"/>
            </a:endParaRPr>
          </a:p>
          <a:p>
            <a:pPr indent="-381000" lvl="0" marL="457200" rtl="0" algn="l">
              <a:lnSpc>
                <a:spcPct val="100000"/>
              </a:lnSpc>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Manual Mode</a:t>
            </a:r>
            <a:endParaRPr sz="2400">
              <a:solidFill>
                <a:schemeClr val="dk2"/>
              </a:solidFill>
              <a:latin typeface="Questrial"/>
              <a:ea typeface="Questrial"/>
              <a:cs typeface="Questrial"/>
              <a:sym typeface="Quest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Phone App (cont.)</a:t>
            </a:r>
            <a:endParaRPr sz="4200"/>
          </a:p>
        </p:txBody>
      </p:sp>
      <p:pic>
        <p:nvPicPr>
          <p:cNvPr id="205" name="Google Shape;205;p30"/>
          <p:cNvPicPr preferRelativeResize="0"/>
          <p:nvPr/>
        </p:nvPicPr>
        <p:blipFill rotWithShape="1">
          <a:blip r:embed="rId3">
            <a:alphaModFix/>
          </a:blip>
          <a:srcRect b="21389" l="20105" r="25585" t="16595"/>
          <a:stretch/>
        </p:blipFill>
        <p:spPr>
          <a:xfrm>
            <a:off x="7252000" y="1457425"/>
            <a:ext cx="1673051" cy="2547347"/>
          </a:xfrm>
          <a:prstGeom prst="rect">
            <a:avLst/>
          </a:prstGeom>
          <a:noFill/>
          <a:ln>
            <a:noFill/>
          </a:ln>
        </p:spPr>
      </p:pic>
      <p:pic>
        <p:nvPicPr>
          <p:cNvPr id="206" name="Google Shape;206;p30"/>
          <p:cNvPicPr preferRelativeResize="0"/>
          <p:nvPr/>
        </p:nvPicPr>
        <p:blipFill rotWithShape="1">
          <a:blip r:embed="rId4">
            <a:alphaModFix/>
          </a:blip>
          <a:srcRect b="5358" l="18907" r="26976" t="19481"/>
          <a:stretch/>
        </p:blipFill>
        <p:spPr>
          <a:xfrm>
            <a:off x="2382962" y="1457414"/>
            <a:ext cx="1767052" cy="3272220"/>
          </a:xfrm>
          <a:prstGeom prst="rect">
            <a:avLst/>
          </a:prstGeom>
          <a:noFill/>
          <a:ln>
            <a:noFill/>
          </a:ln>
        </p:spPr>
      </p:pic>
      <p:pic>
        <p:nvPicPr>
          <p:cNvPr id="207" name="Google Shape;207;p30"/>
          <p:cNvPicPr preferRelativeResize="0"/>
          <p:nvPr/>
        </p:nvPicPr>
        <p:blipFill rotWithShape="1">
          <a:blip r:embed="rId5">
            <a:alphaModFix/>
          </a:blip>
          <a:srcRect b="17973" l="20653" r="25391" t="23690"/>
          <a:stretch/>
        </p:blipFill>
        <p:spPr>
          <a:xfrm>
            <a:off x="126900" y="1457425"/>
            <a:ext cx="1767059" cy="2547347"/>
          </a:xfrm>
          <a:prstGeom prst="rect">
            <a:avLst/>
          </a:prstGeom>
          <a:noFill/>
          <a:ln>
            <a:noFill/>
          </a:ln>
        </p:spPr>
      </p:pic>
      <p:pic>
        <p:nvPicPr>
          <p:cNvPr id="208" name="Google Shape;208;p30"/>
          <p:cNvPicPr preferRelativeResize="0"/>
          <p:nvPr/>
        </p:nvPicPr>
        <p:blipFill rotWithShape="1">
          <a:blip r:embed="rId6">
            <a:alphaModFix/>
          </a:blip>
          <a:srcRect b="15531" l="13972" r="33119" t="27472"/>
          <a:stretch/>
        </p:blipFill>
        <p:spPr>
          <a:xfrm>
            <a:off x="4867537" y="1457426"/>
            <a:ext cx="1767052" cy="2537942"/>
          </a:xfrm>
          <a:prstGeom prst="rect">
            <a:avLst/>
          </a:prstGeom>
          <a:noFill/>
          <a:ln>
            <a:noFill/>
          </a:ln>
        </p:spPr>
      </p:pic>
      <p:sp>
        <p:nvSpPr>
          <p:cNvPr id="209" name="Google Shape;209;p30"/>
          <p:cNvSpPr txBox="1"/>
          <p:nvPr/>
        </p:nvSpPr>
        <p:spPr>
          <a:xfrm>
            <a:off x="68975" y="3879700"/>
            <a:ext cx="1824900" cy="5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Home page</a:t>
            </a:r>
            <a:endParaRPr sz="2400">
              <a:solidFill>
                <a:schemeClr val="dk2"/>
              </a:solidFill>
              <a:latin typeface="Questrial"/>
              <a:ea typeface="Questrial"/>
              <a:cs typeface="Questrial"/>
              <a:sym typeface="Questrial"/>
            </a:endParaRPr>
          </a:p>
        </p:txBody>
      </p:sp>
      <p:sp>
        <p:nvSpPr>
          <p:cNvPr id="210" name="Google Shape;210;p30"/>
          <p:cNvSpPr txBox="1"/>
          <p:nvPr/>
        </p:nvSpPr>
        <p:spPr>
          <a:xfrm>
            <a:off x="2299038" y="4653425"/>
            <a:ext cx="2010900" cy="4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Roast Details</a:t>
            </a:r>
            <a:endParaRPr sz="2400">
              <a:solidFill>
                <a:schemeClr val="dk2"/>
              </a:solidFill>
              <a:latin typeface="Questrial"/>
              <a:ea typeface="Questrial"/>
              <a:cs typeface="Questrial"/>
              <a:sym typeface="Questrial"/>
            </a:endParaRPr>
          </a:p>
        </p:txBody>
      </p:sp>
      <p:sp>
        <p:nvSpPr>
          <p:cNvPr id="211" name="Google Shape;211;p30"/>
          <p:cNvSpPr txBox="1"/>
          <p:nvPr/>
        </p:nvSpPr>
        <p:spPr>
          <a:xfrm>
            <a:off x="4715013" y="3923875"/>
            <a:ext cx="2079900" cy="5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Click “+” on home page</a:t>
            </a:r>
            <a:endParaRPr sz="2400">
              <a:solidFill>
                <a:schemeClr val="dk2"/>
              </a:solidFill>
              <a:latin typeface="Questrial"/>
              <a:ea typeface="Questrial"/>
              <a:cs typeface="Questrial"/>
              <a:sym typeface="Questrial"/>
            </a:endParaRPr>
          </a:p>
        </p:txBody>
      </p:sp>
      <p:sp>
        <p:nvSpPr>
          <p:cNvPr id="212" name="Google Shape;212;p30"/>
          <p:cNvSpPr txBox="1"/>
          <p:nvPr/>
        </p:nvSpPr>
        <p:spPr>
          <a:xfrm>
            <a:off x="7132950" y="3932850"/>
            <a:ext cx="1893600" cy="84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Add Bean menu</a:t>
            </a:r>
            <a:endParaRPr sz="2400">
              <a:solidFill>
                <a:schemeClr val="dk2"/>
              </a:solidFill>
              <a:latin typeface="Questrial"/>
              <a:ea typeface="Questrial"/>
              <a:cs typeface="Questrial"/>
              <a:sym typeface="Quest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Full System Test</a:t>
            </a:r>
            <a:endParaRPr/>
          </a:p>
        </p:txBody>
      </p:sp>
      <p:pic>
        <p:nvPicPr>
          <p:cNvPr id="218" name="Google Shape;218;p31"/>
          <p:cNvPicPr preferRelativeResize="0"/>
          <p:nvPr/>
        </p:nvPicPr>
        <p:blipFill rotWithShape="1">
          <a:blip r:embed="rId3">
            <a:alphaModFix/>
          </a:blip>
          <a:srcRect b="0" l="0" r="0" t="0"/>
          <a:stretch/>
        </p:blipFill>
        <p:spPr>
          <a:xfrm>
            <a:off x="4891550" y="1459525"/>
            <a:ext cx="4065075" cy="3198308"/>
          </a:xfrm>
          <a:prstGeom prst="rect">
            <a:avLst/>
          </a:prstGeom>
          <a:noFill/>
          <a:ln>
            <a:noFill/>
          </a:ln>
        </p:spPr>
      </p:pic>
      <p:pic>
        <p:nvPicPr>
          <p:cNvPr id="219" name="Google Shape;219;p31"/>
          <p:cNvPicPr preferRelativeResize="0"/>
          <p:nvPr/>
        </p:nvPicPr>
        <p:blipFill>
          <a:blip r:embed="rId4">
            <a:alphaModFix/>
          </a:blip>
          <a:stretch>
            <a:fillRect/>
          </a:stretch>
        </p:blipFill>
        <p:spPr>
          <a:xfrm>
            <a:off x="311725" y="1459525"/>
            <a:ext cx="4065075" cy="3198308"/>
          </a:xfrm>
          <a:prstGeom prst="rect">
            <a:avLst/>
          </a:prstGeom>
          <a:noFill/>
          <a:ln>
            <a:noFill/>
          </a:ln>
        </p:spPr>
      </p:pic>
      <p:sp>
        <p:nvSpPr>
          <p:cNvPr id="220" name="Google Shape;220;p31"/>
          <p:cNvSpPr txBox="1"/>
          <p:nvPr/>
        </p:nvSpPr>
        <p:spPr>
          <a:xfrm>
            <a:off x="879663" y="4581625"/>
            <a:ext cx="2929200" cy="4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Before PID Tuning</a:t>
            </a:r>
            <a:endParaRPr sz="2400">
              <a:solidFill>
                <a:schemeClr val="dk2"/>
              </a:solidFill>
              <a:latin typeface="Questrial"/>
              <a:ea typeface="Questrial"/>
              <a:cs typeface="Questrial"/>
              <a:sym typeface="Questrial"/>
            </a:endParaRPr>
          </a:p>
        </p:txBody>
      </p:sp>
      <p:sp>
        <p:nvSpPr>
          <p:cNvPr id="221" name="Google Shape;221;p31"/>
          <p:cNvSpPr txBox="1"/>
          <p:nvPr/>
        </p:nvSpPr>
        <p:spPr>
          <a:xfrm>
            <a:off x="5459475" y="4581625"/>
            <a:ext cx="2929200" cy="4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After</a:t>
            </a:r>
            <a:r>
              <a:rPr lang="en" sz="2400">
                <a:solidFill>
                  <a:schemeClr val="dk2"/>
                </a:solidFill>
                <a:latin typeface="Questrial"/>
                <a:ea typeface="Questrial"/>
                <a:cs typeface="Questrial"/>
                <a:sym typeface="Questrial"/>
              </a:rPr>
              <a:t> PID Tuning</a:t>
            </a:r>
            <a:endParaRPr sz="2400">
              <a:solidFill>
                <a:schemeClr val="dk2"/>
              </a:solidFill>
              <a:latin typeface="Questrial"/>
              <a:ea typeface="Questrial"/>
              <a:cs typeface="Questrial"/>
              <a:sym typeface="Quest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4"/>
          <p:cNvSpPr txBox="1"/>
          <p:nvPr/>
        </p:nvSpPr>
        <p:spPr>
          <a:xfrm>
            <a:off x="5280100"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2"/>
                </a:solidFill>
                <a:latin typeface="Questrial"/>
                <a:ea typeface="Questrial"/>
                <a:cs typeface="Questrial"/>
                <a:sym typeface="Questrial"/>
              </a:rPr>
              <a:t>Noah Siano</a:t>
            </a:r>
            <a:endParaRPr sz="15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Computer</a:t>
            </a:r>
            <a:r>
              <a:rPr lang="en" sz="1100">
                <a:solidFill>
                  <a:schemeClr val="dk2"/>
                </a:solidFill>
                <a:latin typeface="Questrial"/>
                <a:ea typeface="Questrial"/>
                <a:cs typeface="Questrial"/>
                <a:sym typeface="Questrial"/>
              </a:rPr>
              <a:t> Engineering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Application Development</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Website Development</a:t>
            </a:r>
            <a:endParaRPr sz="1100">
              <a:solidFill>
                <a:schemeClr val="dk2"/>
              </a:solidFill>
              <a:latin typeface="Questrial"/>
              <a:ea typeface="Questrial"/>
              <a:cs typeface="Questrial"/>
              <a:sym typeface="Questrial"/>
            </a:endParaRPr>
          </a:p>
        </p:txBody>
      </p:sp>
      <p:pic>
        <p:nvPicPr>
          <p:cNvPr id="73" name="Google Shape;73;p14"/>
          <p:cNvPicPr preferRelativeResize="0"/>
          <p:nvPr/>
        </p:nvPicPr>
        <p:blipFill rotWithShape="1">
          <a:blip r:embed="rId3">
            <a:alphaModFix/>
          </a:blip>
          <a:srcRect b="8622" l="7076" r="21084" t="30653"/>
          <a:stretch/>
        </p:blipFill>
        <p:spPr>
          <a:xfrm>
            <a:off x="281500" y="1641680"/>
            <a:ext cx="1471995" cy="1866472"/>
          </a:xfrm>
          <a:prstGeom prst="rect">
            <a:avLst/>
          </a:prstGeom>
          <a:noFill/>
          <a:ln>
            <a:noFill/>
          </a:ln>
          <a:effectLst>
            <a:outerShdw blurRad="57150" rotWithShape="0" algn="bl" dir="5400000" dist="28575">
              <a:srgbClr val="000000">
                <a:alpha val="50000"/>
              </a:srgbClr>
            </a:outerShdw>
          </a:effectLst>
        </p:spPr>
      </p:pic>
      <p:pic>
        <p:nvPicPr>
          <p:cNvPr id="74" name="Google Shape;74;p14"/>
          <p:cNvPicPr preferRelativeResize="0"/>
          <p:nvPr/>
        </p:nvPicPr>
        <p:blipFill rotWithShape="1">
          <a:blip r:embed="rId4">
            <a:alphaModFix/>
          </a:blip>
          <a:srcRect b="0" l="7997" r="7989" t="28982"/>
          <a:stretch/>
        </p:blipFill>
        <p:spPr>
          <a:xfrm>
            <a:off x="2043871" y="1641680"/>
            <a:ext cx="1471995" cy="1866472"/>
          </a:xfrm>
          <a:prstGeom prst="rect">
            <a:avLst/>
          </a:prstGeom>
          <a:noFill/>
          <a:ln>
            <a:noFill/>
          </a:ln>
          <a:effectLst>
            <a:outerShdw blurRad="57150" rotWithShape="0" algn="bl" dir="5400000" dist="28575">
              <a:srgbClr val="000000">
                <a:alpha val="50000"/>
              </a:srgbClr>
            </a:outerShdw>
          </a:effectLst>
        </p:spPr>
      </p:pic>
      <p:pic>
        <p:nvPicPr>
          <p:cNvPr id="75" name="Google Shape;75;p14"/>
          <p:cNvPicPr preferRelativeResize="0"/>
          <p:nvPr/>
        </p:nvPicPr>
        <p:blipFill rotWithShape="1">
          <a:blip r:embed="rId5">
            <a:alphaModFix/>
          </a:blip>
          <a:srcRect b="3529" l="7492" r="10801" t="27400"/>
          <a:stretch/>
        </p:blipFill>
        <p:spPr>
          <a:xfrm>
            <a:off x="3806241" y="1641680"/>
            <a:ext cx="1471995" cy="1866472"/>
          </a:xfrm>
          <a:prstGeom prst="rect">
            <a:avLst/>
          </a:prstGeom>
          <a:noFill/>
          <a:ln>
            <a:noFill/>
          </a:ln>
          <a:effectLst>
            <a:outerShdw blurRad="57150" rotWithShape="0" algn="bl" dir="5400000" dist="28575">
              <a:srgbClr val="000000">
                <a:alpha val="50000"/>
              </a:srgbClr>
            </a:outerShdw>
          </a:effectLst>
        </p:spPr>
      </p:pic>
      <p:pic>
        <p:nvPicPr>
          <p:cNvPr id="76" name="Google Shape;76;p14"/>
          <p:cNvPicPr preferRelativeResize="0"/>
          <p:nvPr/>
        </p:nvPicPr>
        <p:blipFill rotWithShape="1">
          <a:blip r:embed="rId6">
            <a:alphaModFix/>
          </a:blip>
          <a:srcRect b="0" l="7548" r="7540" t="28217"/>
          <a:stretch/>
        </p:blipFill>
        <p:spPr>
          <a:xfrm>
            <a:off x="5568612" y="1638518"/>
            <a:ext cx="1471995" cy="1866472"/>
          </a:xfrm>
          <a:prstGeom prst="rect">
            <a:avLst/>
          </a:prstGeom>
          <a:noFill/>
          <a:ln>
            <a:noFill/>
          </a:ln>
          <a:effectLst>
            <a:outerShdw blurRad="57150" rotWithShape="0" algn="bl" dir="5400000" dist="28575">
              <a:srgbClr val="000000">
                <a:alpha val="50000"/>
              </a:srgbClr>
            </a:outerShdw>
          </a:effectLst>
        </p:spPr>
      </p:pic>
      <p:pic>
        <p:nvPicPr>
          <p:cNvPr id="77" name="Google Shape;77;p14"/>
          <p:cNvPicPr preferRelativeResize="0"/>
          <p:nvPr/>
        </p:nvPicPr>
        <p:blipFill rotWithShape="1">
          <a:blip r:embed="rId7">
            <a:alphaModFix/>
          </a:blip>
          <a:srcRect b="16625" l="21353" r="21353" t="34946"/>
          <a:stretch/>
        </p:blipFill>
        <p:spPr>
          <a:xfrm>
            <a:off x="7330982" y="1641675"/>
            <a:ext cx="1471995" cy="1866472"/>
          </a:xfrm>
          <a:prstGeom prst="rect">
            <a:avLst/>
          </a:prstGeom>
          <a:noFill/>
          <a:ln>
            <a:noFill/>
          </a:ln>
          <a:effectLst>
            <a:outerShdw blurRad="57150" rotWithShape="0" algn="bl" dir="5400000" dist="28575">
              <a:srgbClr val="000000">
                <a:alpha val="50000"/>
              </a:srgbClr>
            </a:outerShdw>
          </a:effectLst>
        </p:spPr>
      </p:pic>
      <p:sp>
        <p:nvSpPr>
          <p:cNvPr id="78" name="Google Shape;78;p14"/>
          <p:cNvSpPr txBox="1"/>
          <p:nvPr/>
        </p:nvSpPr>
        <p:spPr>
          <a:xfrm>
            <a:off x="-7000"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2"/>
                </a:solidFill>
                <a:latin typeface="Questrial"/>
                <a:ea typeface="Questrial"/>
                <a:cs typeface="Questrial"/>
                <a:sym typeface="Questrial"/>
              </a:rPr>
              <a:t>Chaise Farrar</a:t>
            </a:r>
            <a:endParaRPr sz="15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Computer Engineering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Embedded Design</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Team Lead</a:t>
            </a:r>
            <a:endParaRPr>
              <a:solidFill>
                <a:schemeClr val="dk2"/>
              </a:solidFill>
              <a:latin typeface="Questrial"/>
              <a:ea typeface="Questrial"/>
              <a:cs typeface="Questrial"/>
              <a:sym typeface="Questrial"/>
            </a:endParaRPr>
          </a:p>
        </p:txBody>
      </p:sp>
      <p:sp>
        <p:nvSpPr>
          <p:cNvPr id="79" name="Google Shape;79;p14"/>
          <p:cNvSpPr txBox="1"/>
          <p:nvPr/>
        </p:nvSpPr>
        <p:spPr>
          <a:xfrm>
            <a:off x="175537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2"/>
                </a:solidFill>
                <a:latin typeface="Questrial"/>
                <a:ea typeface="Questrial"/>
                <a:cs typeface="Questrial"/>
                <a:sym typeface="Questrial"/>
              </a:rPr>
              <a:t>Drake Bolland</a:t>
            </a:r>
            <a:endParaRPr sz="15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Electrical Engineering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Mechanical Design</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Electrical Design</a:t>
            </a:r>
            <a:endParaRPr>
              <a:solidFill>
                <a:schemeClr val="dk2"/>
              </a:solidFill>
              <a:latin typeface="Questrial"/>
              <a:ea typeface="Questrial"/>
              <a:cs typeface="Questrial"/>
              <a:sym typeface="Questrial"/>
            </a:endParaRPr>
          </a:p>
        </p:txBody>
      </p:sp>
      <p:sp>
        <p:nvSpPr>
          <p:cNvPr id="80" name="Google Shape;80;p14"/>
          <p:cNvSpPr txBox="1"/>
          <p:nvPr/>
        </p:nvSpPr>
        <p:spPr>
          <a:xfrm>
            <a:off x="354752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2"/>
                </a:solidFill>
                <a:latin typeface="Questrial"/>
                <a:ea typeface="Questrial"/>
                <a:cs typeface="Questrial"/>
                <a:sym typeface="Questrial"/>
              </a:rPr>
              <a:t>JR Jamora</a:t>
            </a:r>
            <a:endParaRPr sz="15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Electrical Engineering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Thermodynamic Modeling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Electrical Design</a:t>
            </a:r>
            <a:endParaRPr>
              <a:solidFill>
                <a:schemeClr val="dk2"/>
              </a:solidFill>
              <a:latin typeface="Questrial"/>
              <a:ea typeface="Questrial"/>
              <a:cs typeface="Questrial"/>
              <a:sym typeface="Questrial"/>
            </a:endParaRPr>
          </a:p>
        </p:txBody>
      </p:sp>
      <p:sp>
        <p:nvSpPr>
          <p:cNvPr id="81" name="Google Shape;81;p14"/>
          <p:cNvSpPr txBox="1"/>
          <p:nvPr/>
        </p:nvSpPr>
        <p:spPr>
          <a:xfrm>
            <a:off x="704247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2"/>
                </a:solidFill>
                <a:latin typeface="Questrial"/>
                <a:ea typeface="Questrial"/>
                <a:cs typeface="Questrial"/>
                <a:sym typeface="Questrial"/>
              </a:rPr>
              <a:t>Rebecca Siciliano</a:t>
            </a:r>
            <a:endParaRPr sz="15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Electrical</a:t>
            </a:r>
            <a:r>
              <a:rPr lang="en" sz="1100">
                <a:solidFill>
                  <a:schemeClr val="dk2"/>
                </a:solidFill>
                <a:latin typeface="Questrial"/>
                <a:ea typeface="Questrial"/>
                <a:cs typeface="Questrial"/>
                <a:sym typeface="Questrial"/>
              </a:rPr>
              <a:t> Engineering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Thermodynamic Modeling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Electrical Design</a:t>
            </a:r>
            <a:endParaRPr sz="1100">
              <a:solidFill>
                <a:schemeClr val="dk2"/>
              </a:solidFill>
              <a:latin typeface="Questrial"/>
              <a:ea typeface="Questrial"/>
              <a:cs typeface="Questrial"/>
              <a:sym typeface="Questrial"/>
            </a:endParaRPr>
          </a:p>
        </p:txBody>
      </p:sp>
      <p:sp>
        <p:nvSpPr>
          <p:cNvPr id="82" name="Google Shape;82;p1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Introduction: Team Members</a:t>
            </a:r>
            <a:endParaRPr sz="4200"/>
          </a:p>
          <a:p>
            <a:pPr indent="0" lvl="0" marL="0" rtl="0" algn="ctr">
              <a:spcBef>
                <a:spcPts val="0"/>
              </a:spcBef>
              <a:spcAft>
                <a:spcPts val="0"/>
              </a:spcAft>
              <a:buNone/>
            </a:pPr>
            <a:r>
              <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Future Plans</a:t>
            </a:r>
            <a:endParaRPr sz="4200"/>
          </a:p>
        </p:txBody>
      </p:sp>
      <p:sp>
        <p:nvSpPr>
          <p:cNvPr id="227" name="Google Shape;227;p32"/>
          <p:cNvSpPr txBox="1"/>
          <p:nvPr>
            <p:ph idx="1" type="body"/>
          </p:nvPr>
        </p:nvSpPr>
        <p:spPr>
          <a:xfrm>
            <a:off x="311700" y="1486675"/>
            <a:ext cx="8520600" cy="33822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SzPts val="2400"/>
              <a:buChar char="●"/>
            </a:pPr>
            <a:r>
              <a:rPr lang="en"/>
              <a:t>Send off PCB schematic for printing</a:t>
            </a:r>
            <a:endParaRPr/>
          </a:p>
          <a:p>
            <a:pPr indent="-381000" lvl="0" marL="457200" rtl="0" algn="l">
              <a:lnSpc>
                <a:spcPct val="150000"/>
              </a:lnSpc>
              <a:spcBef>
                <a:spcPts val="0"/>
              </a:spcBef>
              <a:spcAft>
                <a:spcPts val="0"/>
              </a:spcAft>
              <a:buSzPts val="2400"/>
              <a:buChar char="●"/>
            </a:pPr>
            <a:r>
              <a:rPr lang="en"/>
              <a:t>Order metals to be fabricated</a:t>
            </a:r>
            <a:endParaRPr/>
          </a:p>
          <a:p>
            <a:pPr indent="-381000" lvl="0" marL="457200" rtl="0" algn="l">
              <a:lnSpc>
                <a:spcPct val="150000"/>
              </a:lnSpc>
              <a:spcBef>
                <a:spcPts val="0"/>
              </a:spcBef>
              <a:spcAft>
                <a:spcPts val="0"/>
              </a:spcAft>
              <a:buSzPts val="2400"/>
              <a:buChar char="●"/>
            </a:pPr>
            <a:r>
              <a:rPr lang="en"/>
              <a:t>3D print cyclone </a:t>
            </a:r>
            <a:r>
              <a:rPr lang="en"/>
              <a:t>separator</a:t>
            </a:r>
            <a:r>
              <a:rPr lang="en"/>
              <a:t> with high-temp resin</a:t>
            </a:r>
            <a:endParaRPr/>
          </a:p>
          <a:p>
            <a:pPr indent="-381000" lvl="0" marL="457200" rtl="0" algn="l">
              <a:lnSpc>
                <a:spcPct val="150000"/>
              </a:lnSpc>
              <a:spcBef>
                <a:spcPts val="0"/>
              </a:spcBef>
              <a:spcAft>
                <a:spcPts val="0"/>
              </a:spcAft>
              <a:buSzPts val="2400"/>
              <a:buChar char="●"/>
            </a:pPr>
            <a:r>
              <a:rPr lang="en"/>
              <a:t>Update smartphone app to have custom roasts</a:t>
            </a:r>
            <a:endParaRPr/>
          </a:p>
          <a:p>
            <a:pPr indent="-381000" lvl="0" marL="457200" rtl="0" algn="l">
              <a:lnSpc>
                <a:spcPct val="150000"/>
              </a:lnSpc>
              <a:spcBef>
                <a:spcPts val="0"/>
              </a:spcBef>
              <a:spcAft>
                <a:spcPts val="0"/>
              </a:spcAft>
              <a:buSzPts val="2400"/>
              <a:buChar char="●"/>
            </a:pPr>
            <a:r>
              <a:rPr lang="en"/>
              <a:t>April 9th - Assemble and test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References</a:t>
            </a:r>
            <a:endParaRPr/>
          </a:p>
        </p:txBody>
      </p:sp>
      <p:sp>
        <p:nvSpPr>
          <p:cNvPr id="233" name="Google Shape;233;p33"/>
          <p:cNvSpPr txBox="1"/>
          <p:nvPr>
            <p:ph idx="1" type="body"/>
          </p:nvPr>
        </p:nvSpPr>
        <p:spPr>
          <a:xfrm>
            <a:off x="311700" y="1505700"/>
            <a:ext cx="8520600" cy="3076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Roboto"/>
                <a:ea typeface="Roboto"/>
                <a:cs typeface="Roboto"/>
                <a:sym typeface="Roboto"/>
              </a:rPr>
              <a:t>[1] “Maxwell House,” Recipes. [Online]. Available: http://www.kraftrecipes.com/maxwell-house. [Accessed: 02-Oct-2018].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[2] “Folgers Coffee - The Best Part of Wakin' Up | Folgers Coffee,” History | Folgers Coffee. [Online]. Available: https://www.folgerscoffee.com/. [Accessed: 02-Oct-2018].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[3] “Single Serve Coffee Makers &amp; K-Cup Pods | Keurig®,” Keurig® Coffee Makers | Best Single Cup Coffee Machines. [Online]. Available: https://www.keurig.com/. [Accessed: 02-Oct-2018].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[4] “Roasting coffee beans in a wok on a kitchen </a:t>
            </a:r>
            <a:r>
              <a:rPr lang="en" sz="1200">
                <a:latin typeface="Roboto"/>
                <a:ea typeface="Roboto"/>
                <a:cs typeface="Roboto"/>
                <a:sym typeface="Roboto"/>
              </a:rPr>
              <a:t>stove top</a:t>
            </a:r>
            <a:r>
              <a:rPr lang="en" sz="1200">
                <a:latin typeface="Roboto"/>
                <a:ea typeface="Roboto"/>
                <a:cs typeface="Roboto"/>
                <a:sym typeface="Roboto"/>
              </a:rPr>
              <a:t>”, </a:t>
            </a:r>
            <a:r>
              <a:rPr lang="en" sz="1200">
                <a:latin typeface="Roboto"/>
                <a:ea typeface="Roboto"/>
                <a:cs typeface="Roboto"/>
                <a:sym typeface="Roboto"/>
              </a:rPr>
              <a:t>Wikipedia</a:t>
            </a:r>
            <a:r>
              <a:rPr lang="en" sz="1200">
                <a:latin typeface="Roboto"/>
                <a:ea typeface="Roboto"/>
                <a:cs typeface="Roboto"/>
                <a:sym typeface="Roboto"/>
              </a:rPr>
              <a:t>. [Online]. Available: </a:t>
            </a:r>
            <a:r>
              <a:rPr lang="en" sz="1200">
                <a:latin typeface="Roboto"/>
                <a:ea typeface="Roboto"/>
                <a:cs typeface="Roboto"/>
                <a:sym typeface="Roboto"/>
              </a:rPr>
              <a:t>https://commons.wikimedia.org/wiki/File:Wok_down_angle.jpg. [Accessed: 15-Nov-2018].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[5] L. Wallender, “Average Kitchen Size? Well, It's Complicated...,” The Spruce. [Online]. Available: https://www.thespruce.com/average-kitchen-size-1822119. [Accessed: 24 Sep. 2018].</a:t>
            </a:r>
            <a:endParaRPr sz="1200">
              <a:latin typeface="Roboto"/>
              <a:ea typeface="Roboto"/>
              <a:cs typeface="Roboto"/>
              <a:sym typeface="Roboto"/>
            </a:endParaRPr>
          </a:p>
          <a:p>
            <a:pPr indent="0" lvl="0" marL="0" rtl="0" algn="l">
              <a:spcBef>
                <a:spcPts val="1600"/>
              </a:spcBef>
              <a:spcAft>
                <a:spcPts val="16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34"/>
          <p:cNvSpPr txBox="1"/>
          <p:nvPr>
            <p:ph idx="1" type="subTitle"/>
          </p:nvPr>
        </p:nvSpPr>
        <p:spPr>
          <a:xfrm>
            <a:off x="239175" y="1775800"/>
            <a:ext cx="5400000" cy="170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Chaise Farrar · Drake Bolland JR Jamora · Noah Siano Rebecca Siciliano</a:t>
            </a:r>
            <a:endParaRPr sz="3000"/>
          </a:p>
        </p:txBody>
      </p:sp>
      <p:sp>
        <p:nvSpPr>
          <p:cNvPr id="239" name="Google Shape;239;p34"/>
          <p:cNvSpPr txBox="1"/>
          <p:nvPr/>
        </p:nvSpPr>
        <p:spPr>
          <a:xfrm>
            <a:off x="599400" y="69775"/>
            <a:ext cx="7945200" cy="11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latin typeface="Saira"/>
                <a:ea typeface="Saira"/>
                <a:cs typeface="Saira"/>
                <a:sym typeface="Saira"/>
              </a:rPr>
              <a:t>Intelli</a:t>
            </a:r>
            <a:r>
              <a:rPr b="1" lang="en" sz="9600">
                <a:solidFill>
                  <a:srgbClr val="656F58"/>
                </a:solidFill>
                <a:latin typeface="Saira"/>
                <a:ea typeface="Saira"/>
                <a:cs typeface="Saira"/>
                <a:sym typeface="Saira"/>
              </a:rPr>
              <a:t>Roast</a:t>
            </a:r>
            <a:endParaRPr b="1" sz="9600">
              <a:solidFill>
                <a:srgbClr val="656F58"/>
              </a:solidFill>
              <a:latin typeface="Saira"/>
              <a:ea typeface="Saira"/>
              <a:cs typeface="Saira"/>
              <a:sym typeface="Saira"/>
            </a:endParaRPr>
          </a:p>
        </p:txBody>
      </p:sp>
      <p:pic>
        <p:nvPicPr>
          <p:cNvPr id="240" name="Google Shape;240;p34"/>
          <p:cNvPicPr preferRelativeResize="0"/>
          <p:nvPr/>
        </p:nvPicPr>
        <p:blipFill>
          <a:blip r:embed="rId3">
            <a:alphaModFix/>
          </a:blip>
          <a:stretch>
            <a:fillRect/>
          </a:stretch>
        </p:blipFill>
        <p:spPr>
          <a:xfrm>
            <a:off x="6888925" y="3704250"/>
            <a:ext cx="1802423" cy="10352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Introduction: Faculty Advisor</a:t>
            </a:r>
            <a:endParaRPr sz="4200"/>
          </a:p>
          <a:p>
            <a:pPr indent="0" lvl="0" marL="0" rtl="0" algn="ctr">
              <a:spcBef>
                <a:spcPts val="0"/>
              </a:spcBef>
              <a:spcAft>
                <a:spcPts val="0"/>
              </a:spcAft>
              <a:buNone/>
            </a:pPr>
            <a:r>
              <a:t/>
            </a:r>
            <a:endParaRPr sz="4200"/>
          </a:p>
        </p:txBody>
      </p:sp>
      <p:sp>
        <p:nvSpPr>
          <p:cNvPr id="88" name="Google Shape;88;p15"/>
          <p:cNvSpPr txBox="1"/>
          <p:nvPr>
            <p:ph idx="4294967295" type="body"/>
          </p:nvPr>
        </p:nvSpPr>
        <p:spPr>
          <a:xfrm>
            <a:off x="311725" y="3844125"/>
            <a:ext cx="8520600" cy="8889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500">
                <a:latin typeface="Questrial"/>
                <a:ea typeface="Questrial"/>
                <a:cs typeface="Questrial"/>
                <a:sym typeface="Questrial"/>
              </a:rPr>
              <a:t>Dr. Masoud Karimi</a:t>
            </a:r>
            <a:endParaRPr sz="15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Associate</a:t>
            </a:r>
            <a:r>
              <a:rPr lang="en" sz="1100">
                <a:latin typeface="Questrial"/>
                <a:ea typeface="Questrial"/>
                <a:cs typeface="Questrial"/>
                <a:sym typeface="Questrial"/>
              </a:rPr>
              <a:t> Professor, Mississippi State University</a:t>
            </a:r>
            <a:endParaRPr sz="11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Ph.D., Electrical Engineering, Energy Systems, University of Toronto, Canada, 2004</a:t>
            </a:r>
            <a:endParaRPr sz="11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Power system stability, protection and control</a:t>
            </a:r>
            <a:endParaRPr sz="1100">
              <a:latin typeface="Questrial"/>
              <a:ea typeface="Questrial"/>
              <a:cs typeface="Questrial"/>
              <a:sym typeface="Questrial"/>
            </a:endParaRPr>
          </a:p>
        </p:txBody>
      </p:sp>
      <p:pic>
        <p:nvPicPr>
          <p:cNvPr id="89" name="Google Shape;89;p15"/>
          <p:cNvPicPr preferRelativeResize="0"/>
          <p:nvPr/>
        </p:nvPicPr>
        <p:blipFill>
          <a:blip r:embed="rId3">
            <a:alphaModFix/>
          </a:blip>
          <a:stretch>
            <a:fillRect/>
          </a:stretch>
        </p:blipFill>
        <p:spPr>
          <a:xfrm>
            <a:off x="3712438" y="1366750"/>
            <a:ext cx="1719125" cy="2410000"/>
          </a:xfrm>
          <a:prstGeom prst="rect">
            <a:avLst/>
          </a:prstGeom>
          <a:noFill/>
          <a:ln>
            <a:noFill/>
          </a:ln>
          <a:effectLst>
            <a:outerShdw blurRad="57150" rotWithShape="0" algn="bl" dir="5400000" dist="28575">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6"/>
          <p:cNvPicPr preferRelativeResize="0"/>
          <p:nvPr/>
        </p:nvPicPr>
        <p:blipFill>
          <a:blip r:embed="rId3">
            <a:alphaModFix/>
          </a:blip>
          <a:stretch>
            <a:fillRect/>
          </a:stretch>
        </p:blipFill>
        <p:spPr>
          <a:xfrm>
            <a:off x="1044775" y="3354025"/>
            <a:ext cx="2330349" cy="1613050"/>
          </a:xfrm>
          <a:prstGeom prst="rect">
            <a:avLst/>
          </a:prstGeom>
          <a:noFill/>
          <a:ln>
            <a:noFill/>
          </a:ln>
        </p:spPr>
      </p:pic>
      <p:pic>
        <p:nvPicPr>
          <p:cNvPr id="95" name="Google Shape;95;p16"/>
          <p:cNvPicPr preferRelativeResize="0"/>
          <p:nvPr/>
        </p:nvPicPr>
        <p:blipFill>
          <a:blip r:embed="rId4">
            <a:alphaModFix/>
          </a:blip>
          <a:stretch>
            <a:fillRect/>
          </a:stretch>
        </p:blipFill>
        <p:spPr>
          <a:xfrm>
            <a:off x="266500" y="1326026"/>
            <a:ext cx="1826598" cy="1826598"/>
          </a:xfrm>
          <a:prstGeom prst="rect">
            <a:avLst/>
          </a:prstGeom>
          <a:noFill/>
          <a:ln>
            <a:noFill/>
          </a:ln>
          <a:effectLst>
            <a:outerShdw blurRad="142875" rotWithShape="0" algn="bl" dir="9360000" dist="19050">
              <a:srgbClr val="000000">
                <a:alpha val="66000"/>
              </a:srgbClr>
            </a:outerShdw>
          </a:effectLst>
        </p:spPr>
      </p:pic>
      <p:pic>
        <p:nvPicPr>
          <p:cNvPr id="96" name="Google Shape;96;p16"/>
          <p:cNvPicPr preferRelativeResize="0"/>
          <p:nvPr/>
        </p:nvPicPr>
        <p:blipFill>
          <a:blip r:embed="rId5">
            <a:alphaModFix/>
          </a:blip>
          <a:stretch>
            <a:fillRect/>
          </a:stretch>
        </p:blipFill>
        <p:spPr>
          <a:xfrm>
            <a:off x="3465325" y="1475675"/>
            <a:ext cx="2038398" cy="1910025"/>
          </a:xfrm>
          <a:prstGeom prst="rect">
            <a:avLst/>
          </a:prstGeom>
          <a:noFill/>
          <a:ln>
            <a:noFill/>
          </a:ln>
        </p:spPr>
      </p:pic>
      <p:sp>
        <p:nvSpPr>
          <p:cNvPr id="97" name="Google Shape;97;p16"/>
          <p:cNvSpPr txBox="1"/>
          <p:nvPr>
            <p:ph type="title"/>
          </p:nvPr>
        </p:nvSpPr>
        <p:spPr>
          <a:xfrm>
            <a:off x="311700"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Problem</a:t>
            </a:r>
            <a:endParaRPr sz="4200"/>
          </a:p>
        </p:txBody>
      </p:sp>
      <p:sp>
        <p:nvSpPr>
          <p:cNvPr id="98" name="Google Shape;98;p16"/>
          <p:cNvSpPr txBox="1"/>
          <p:nvPr/>
        </p:nvSpPr>
        <p:spPr>
          <a:xfrm>
            <a:off x="8358200" y="4894200"/>
            <a:ext cx="870600" cy="24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2"/>
                </a:solidFill>
                <a:latin typeface="Questrial"/>
                <a:ea typeface="Questrial"/>
                <a:cs typeface="Questrial"/>
                <a:sym typeface="Questrial"/>
              </a:rPr>
              <a:t>[1], [2], [3], [4]</a:t>
            </a:r>
            <a:endParaRPr sz="900">
              <a:solidFill>
                <a:schemeClr val="dk2"/>
              </a:solidFill>
              <a:latin typeface="Questrial"/>
              <a:ea typeface="Questrial"/>
              <a:cs typeface="Questrial"/>
              <a:sym typeface="Questrial"/>
            </a:endParaRPr>
          </a:p>
        </p:txBody>
      </p:sp>
      <p:pic>
        <p:nvPicPr>
          <p:cNvPr id="99" name="Google Shape;99;p16"/>
          <p:cNvPicPr preferRelativeResize="0"/>
          <p:nvPr/>
        </p:nvPicPr>
        <p:blipFill>
          <a:blip r:embed="rId6">
            <a:alphaModFix/>
          </a:blip>
          <a:stretch>
            <a:fillRect/>
          </a:stretch>
        </p:blipFill>
        <p:spPr>
          <a:xfrm>
            <a:off x="5802702" y="2993714"/>
            <a:ext cx="2631149" cy="19733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7"/>
          <p:cNvSpPr txBox="1"/>
          <p:nvPr>
            <p:ph type="title"/>
          </p:nvPr>
        </p:nvSpPr>
        <p:spPr>
          <a:xfrm>
            <a:off x="311700"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Solution</a:t>
            </a:r>
            <a:endParaRPr sz="4200"/>
          </a:p>
        </p:txBody>
      </p:sp>
      <p:pic>
        <p:nvPicPr>
          <p:cNvPr id="105" name="Google Shape;105;p17"/>
          <p:cNvPicPr preferRelativeResize="0"/>
          <p:nvPr/>
        </p:nvPicPr>
        <p:blipFill>
          <a:blip r:embed="rId3">
            <a:alphaModFix/>
          </a:blip>
          <a:stretch>
            <a:fillRect/>
          </a:stretch>
        </p:blipFill>
        <p:spPr>
          <a:xfrm>
            <a:off x="116325" y="2265095"/>
            <a:ext cx="8911354" cy="1482805"/>
          </a:xfrm>
          <a:prstGeom prst="rect">
            <a:avLst/>
          </a:prstGeom>
          <a:noFill/>
          <a:ln>
            <a:noFill/>
          </a:ln>
        </p:spPr>
      </p:pic>
      <p:pic>
        <p:nvPicPr>
          <p:cNvPr id="106" name="Google Shape;106;p17"/>
          <p:cNvPicPr preferRelativeResize="0"/>
          <p:nvPr/>
        </p:nvPicPr>
        <p:blipFill>
          <a:blip r:embed="rId4">
            <a:alphaModFix/>
          </a:blip>
          <a:stretch>
            <a:fillRect/>
          </a:stretch>
        </p:blipFill>
        <p:spPr>
          <a:xfrm>
            <a:off x="0" y="5219693"/>
            <a:ext cx="9144004" cy="18735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Technical Constraints</a:t>
            </a:r>
            <a:endParaRPr sz="4200"/>
          </a:p>
        </p:txBody>
      </p:sp>
      <p:graphicFrame>
        <p:nvGraphicFramePr>
          <p:cNvPr id="112" name="Google Shape;112;p18"/>
          <p:cNvGraphicFramePr/>
          <p:nvPr/>
        </p:nvGraphicFramePr>
        <p:xfrm>
          <a:off x="324313" y="1409575"/>
          <a:ext cx="3000000" cy="3000000"/>
        </p:xfrm>
        <a:graphic>
          <a:graphicData uri="http://schemas.openxmlformats.org/drawingml/2006/table">
            <a:tbl>
              <a:tblPr>
                <a:noFill/>
                <a:tableStyleId>{6DDE960D-34CA-4A89-B032-2BC2AE49D7B6}</a:tableStyleId>
              </a:tblPr>
              <a:tblGrid>
                <a:gridCol w="1022250"/>
                <a:gridCol w="3240075"/>
                <a:gridCol w="4233100"/>
              </a:tblGrid>
              <a:tr h="573525">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Met?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Constraint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5621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Power Draw</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Under 15A at 120V</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Bean Agitation</a:t>
                      </a:r>
                      <a:endParaRPr sz="24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Agitate </a:t>
                      </a:r>
                      <a:r>
                        <a:rPr lang="en" sz="2400">
                          <a:solidFill>
                            <a:schemeClr val="dk2"/>
                          </a:solidFill>
                          <a:latin typeface="Questrial"/>
                          <a:ea typeface="Questrial"/>
                          <a:cs typeface="Questrial"/>
                          <a:sym typeface="Questrial"/>
                        </a:rPr>
                        <a:t>~120</a:t>
                      </a:r>
                      <a:r>
                        <a:rPr lang="en" sz="2400">
                          <a:solidFill>
                            <a:schemeClr val="dk2"/>
                          </a:solidFill>
                          <a:latin typeface="Questrial"/>
                          <a:ea typeface="Questrial"/>
                          <a:cs typeface="Questrial"/>
                          <a:sym typeface="Questrial"/>
                        </a:rPr>
                        <a:t>g of beans </a:t>
                      </a:r>
                      <a:endParaRPr sz="24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Roasting Temperature</a:t>
                      </a:r>
                      <a:endParaRPr sz="24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At least 215°C</a:t>
                      </a:r>
                      <a:endParaRPr sz="24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r>
              <a:tr h="5621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No</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Surface Temperature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Must not exceed 60°C</a:t>
                      </a:r>
                      <a:endParaRPr sz="2400">
                        <a:solidFill>
                          <a:schemeClr val="dk2"/>
                        </a:solidFill>
                        <a:latin typeface="Questrial"/>
                        <a:ea typeface="Questrial"/>
                        <a:cs typeface="Questrial"/>
                        <a:sym typeface="Questrial"/>
                      </a:endParaRPr>
                    </a:p>
                  </a:txBody>
                  <a:tcPr marT="91425" marB="91425" marR="91425" marL="91425"/>
                </a:tc>
              </a:tr>
              <a:tr h="5621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Wireless Distance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Connect up to 3 meters away </a:t>
                      </a:r>
                      <a:r>
                        <a:rPr lang="en" sz="1200">
                          <a:solidFill>
                            <a:schemeClr val="dk2"/>
                          </a:solidFill>
                          <a:latin typeface="Questrial"/>
                          <a:ea typeface="Questrial"/>
                          <a:cs typeface="Questrial"/>
                          <a:sym typeface="Questrial"/>
                        </a:rPr>
                        <a:t>[5]</a:t>
                      </a:r>
                      <a:endParaRPr sz="1200">
                        <a:solidFill>
                          <a:schemeClr val="dk2"/>
                        </a:solidFill>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Practical </a:t>
            </a:r>
            <a:r>
              <a:rPr lang="en" sz="4200"/>
              <a:t>Constraints</a:t>
            </a:r>
            <a:endParaRPr sz="4200"/>
          </a:p>
        </p:txBody>
      </p:sp>
      <p:graphicFrame>
        <p:nvGraphicFramePr>
          <p:cNvPr id="118" name="Google Shape;118;p19"/>
          <p:cNvGraphicFramePr/>
          <p:nvPr/>
        </p:nvGraphicFramePr>
        <p:xfrm>
          <a:off x="309675" y="1477050"/>
          <a:ext cx="3000000" cy="3000000"/>
        </p:xfrm>
        <a:graphic>
          <a:graphicData uri="http://schemas.openxmlformats.org/drawingml/2006/table">
            <a:tbl>
              <a:tblPr>
                <a:noFill/>
                <a:tableStyleId>{6DDE960D-34CA-4A89-B032-2BC2AE49D7B6}</a:tableStyleId>
              </a:tblPr>
              <a:tblGrid>
                <a:gridCol w="1019200"/>
                <a:gridCol w="2762925"/>
                <a:gridCol w="4713275"/>
              </a:tblGrid>
              <a:tr h="630275">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Met?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Constraint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5379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Economic</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Cost less than $500</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r>
              <a:tr h="89292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Hands-Free Usage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Operate without user intervention</a:t>
                      </a:r>
                      <a:endParaRPr sz="2400">
                        <a:solidFill>
                          <a:schemeClr val="dk2"/>
                        </a:solidFill>
                        <a:latin typeface="Questrial"/>
                        <a:ea typeface="Questrial"/>
                        <a:cs typeface="Questrial"/>
                        <a:sym typeface="Questrial"/>
                      </a:endParaRPr>
                    </a:p>
                  </a:txBody>
                  <a:tcPr marT="91425" marB="91425" marR="91425" marL="91425"/>
                </a:tc>
              </a:tr>
              <a:tr h="8892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App-Enabled</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Additional features in smartphone app</a:t>
                      </a:r>
                      <a:endParaRPr sz="2400">
                        <a:solidFill>
                          <a:schemeClr val="dk2"/>
                        </a:solidFill>
                        <a:latin typeface="Questrial"/>
                        <a:ea typeface="Questrial"/>
                        <a:cs typeface="Questrial"/>
                        <a:sym typeface="Questrial"/>
                      </a:endParaRPr>
                    </a:p>
                  </a:txBody>
                  <a:tcPr marT="91425" marB="91425" marR="91425" marL="91425"/>
                </a:tc>
              </a:tr>
              <a:tr h="5379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Chaff Collection</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Collect chaff</a:t>
                      </a:r>
                      <a:endParaRPr sz="2400">
                        <a:solidFill>
                          <a:schemeClr val="dk2"/>
                        </a:solidFill>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Engineering Standards</a:t>
            </a:r>
            <a:endParaRPr sz="4200"/>
          </a:p>
        </p:txBody>
      </p:sp>
      <p:graphicFrame>
        <p:nvGraphicFramePr>
          <p:cNvPr id="124" name="Google Shape;124;p20"/>
          <p:cNvGraphicFramePr/>
          <p:nvPr/>
        </p:nvGraphicFramePr>
        <p:xfrm>
          <a:off x="309675" y="1507000"/>
          <a:ext cx="3000000" cy="3000000"/>
        </p:xfrm>
        <a:graphic>
          <a:graphicData uri="http://schemas.openxmlformats.org/drawingml/2006/table">
            <a:tbl>
              <a:tblPr>
                <a:noFill/>
                <a:tableStyleId>{6DDE960D-34CA-4A89-B032-2BC2AE49D7B6}</a:tableStyleId>
              </a:tblPr>
              <a:tblGrid>
                <a:gridCol w="2104900"/>
                <a:gridCol w="6390525"/>
              </a:tblGrid>
              <a:tr h="719225">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Standard</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1040950">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ASTM C1055</a:t>
                      </a:r>
                      <a:endParaRPr sz="2400">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The surface temperature must be below 70°C</a:t>
                      </a:r>
                      <a:endParaRPr sz="2400">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r>
              <a:tr h="1655775">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IEC-60529</a:t>
                      </a:r>
                      <a:endParaRPr sz="2400">
                        <a:latin typeface="Questrial"/>
                        <a:ea typeface="Questrial"/>
                        <a:cs typeface="Questrial"/>
                        <a:sym typeface="Questrial"/>
                      </a:endParaRPr>
                    </a:p>
                  </a:txBody>
                  <a:tcPr marT="91425" marB="91425" marR="91425" marL="91425"/>
                </a:tc>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A</a:t>
                      </a:r>
                      <a:r>
                        <a:rPr lang="en" sz="2400">
                          <a:solidFill>
                            <a:schemeClr val="dk2"/>
                          </a:solidFill>
                          <a:latin typeface="Questrial"/>
                          <a:ea typeface="Questrial"/>
                          <a:cs typeface="Questrial"/>
                          <a:sym typeface="Questrial"/>
                        </a:rPr>
                        <a:t>bide by IP ratings to protect against the intrusion of solid objects and water</a:t>
                      </a:r>
                      <a:endParaRPr sz="2400">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Prototype Overview</a:t>
            </a:r>
            <a:endParaRPr sz="4200"/>
          </a:p>
        </p:txBody>
      </p:sp>
      <p:pic>
        <p:nvPicPr>
          <p:cNvPr id="130" name="Google Shape;130;p21"/>
          <p:cNvPicPr preferRelativeResize="0"/>
          <p:nvPr/>
        </p:nvPicPr>
        <p:blipFill rotWithShape="1">
          <a:blip r:embed="rId3">
            <a:alphaModFix/>
          </a:blip>
          <a:srcRect b="0" l="9868" r="7616" t="10849"/>
          <a:stretch/>
        </p:blipFill>
        <p:spPr>
          <a:xfrm>
            <a:off x="311725" y="1695725"/>
            <a:ext cx="3390025" cy="2747047"/>
          </a:xfrm>
          <a:prstGeom prst="rect">
            <a:avLst/>
          </a:prstGeom>
          <a:noFill/>
          <a:ln>
            <a:noFill/>
          </a:ln>
        </p:spPr>
      </p:pic>
      <p:pic>
        <p:nvPicPr>
          <p:cNvPr id="131" name="Google Shape;131;p21"/>
          <p:cNvPicPr preferRelativeResize="0"/>
          <p:nvPr/>
        </p:nvPicPr>
        <p:blipFill rotWithShape="1">
          <a:blip r:embed="rId4">
            <a:alphaModFix/>
          </a:blip>
          <a:srcRect b="0" l="0" r="0" t="0"/>
          <a:stretch/>
        </p:blipFill>
        <p:spPr>
          <a:xfrm>
            <a:off x="5398518" y="1695725"/>
            <a:ext cx="3433806" cy="2747050"/>
          </a:xfrm>
          <a:prstGeom prst="rect">
            <a:avLst/>
          </a:prstGeom>
          <a:noFill/>
          <a:ln>
            <a:noFill/>
          </a:ln>
        </p:spPr>
      </p:pic>
      <p:sp>
        <p:nvSpPr>
          <p:cNvPr id="132" name="Google Shape;132;p21"/>
          <p:cNvSpPr txBox="1"/>
          <p:nvPr/>
        </p:nvSpPr>
        <p:spPr>
          <a:xfrm>
            <a:off x="303925" y="4382400"/>
            <a:ext cx="3579900" cy="6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latin typeface="Questrial"/>
                <a:ea typeface="Questrial"/>
                <a:cs typeface="Questrial"/>
                <a:sym typeface="Questrial"/>
              </a:rPr>
              <a:t>Design 1 Prototype</a:t>
            </a:r>
            <a:endParaRPr sz="3000">
              <a:solidFill>
                <a:schemeClr val="dk2"/>
              </a:solidFill>
              <a:latin typeface="Questrial"/>
              <a:ea typeface="Questrial"/>
              <a:cs typeface="Questrial"/>
              <a:sym typeface="Questrial"/>
            </a:endParaRPr>
          </a:p>
        </p:txBody>
      </p:sp>
      <p:sp>
        <p:nvSpPr>
          <p:cNvPr id="133" name="Google Shape;133;p21"/>
          <p:cNvSpPr txBox="1"/>
          <p:nvPr/>
        </p:nvSpPr>
        <p:spPr>
          <a:xfrm>
            <a:off x="5412600" y="4382400"/>
            <a:ext cx="3579900" cy="6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latin typeface="Questrial"/>
                <a:ea typeface="Questrial"/>
                <a:cs typeface="Questrial"/>
                <a:sym typeface="Questrial"/>
              </a:rPr>
              <a:t>Design 2 Prototype</a:t>
            </a:r>
            <a:endParaRPr sz="3000">
              <a:solidFill>
                <a:schemeClr val="dk2"/>
              </a:solidFill>
              <a:latin typeface="Questrial"/>
              <a:ea typeface="Questrial"/>
              <a:cs typeface="Questrial"/>
              <a:sym typeface="Questrial"/>
            </a:endParaRPr>
          </a:p>
        </p:txBody>
      </p:sp>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