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oboto"/>
      <p:regular r:id="rId35"/>
      <p:bold r:id="rId36"/>
      <p:italic r:id="rId37"/>
      <p:boldItalic r:id="rId38"/>
    </p:embeddedFont>
    <p:embeddedFont>
      <p:font typeface="Saira"/>
      <p:regular r:id="rId39"/>
      <p:bold r:id="rId40"/>
    </p:embeddedFont>
    <p:embeddedFont>
      <p:font typeface="Merriweather"/>
      <p:regular r:id="rId41"/>
      <p:bold r:id="rId42"/>
      <p:italic r:id="rId43"/>
      <p:boldItalic r:id="rId44"/>
    </p:embeddedFont>
    <p:embeddedFont>
      <p:font typeface="Questrial"/>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8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91512A3-CDBC-4F14-BBF1-1CB0ED753CDE}">
  <a:tblStyle styleId="{391512A3-CDBC-4F14-BBF1-1CB0ED753C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A5E3A1E-2FAB-48E5-9011-E7AC2DD1AE4D}"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84"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aira-bold.fntdata"/><Relationship Id="rId20" Type="http://schemas.openxmlformats.org/officeDocument/2006/relationships/slide" Target="slides/slide14.xml"/><Relationship Id="rId42" Type="http://schemas.openxmlformats.org/officeDocument/2006/relationships/font" Target="fonts/Merriweather-bold.fntdata"/><Relationship Id="rId41" Type="http://schemas.openxmlformats.org/officeDocument/2006/relationships/font" Target="fonts/Merriweather-regular.fntdata"/><Relationship Id="rId22" Type="http://schemas.openxmlformats.org/officeDocument/2006/relationships/slide" Target="slides/slide16.xml"/><Relationship Id="rId44" Type="http://schemas.openxmlformats.org/officeDocument/2006/relationships/font" Target="fonts/Merriweather-boldItalic.fntdata"/><Relationship Id="rId21" Type="http://schemas.openxmlformats.org/officeDocument/2006/relationships/slide" Target="slides/slide15.xml"/><Relationship Id="rId43" Type="http://schemas.openxmlformats.org/officeDocument/2006/relationships/font" Target="fonts/Merriweather-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Questrial-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italic.fntdata"/><Relationship Id="rId14" Type="http://schemas.openxmlformats.org/officeDocument/2006/relationships/slide" Target="slides/slide8.xml"/><Relationship Id="rId36" Type="http://schemas.openxmlformats.org/officeDocument/2006/relationships/font" Target="fonts/Roboto-bold.fntdata"/><Relationship Id="rId17" Type="http://schemas.openxmlformats.org/officeDocument/2006/relationships/slide" Target="slides/slide11.xml"/><Relationship Id="rId39" Type="http://schemas.openxmlformats.org/officeDocument/2006/relationships/font" Target="fonts/Saira-regular.fntdata"/><Relationship Id="rId16" Type="http://schemas.openxmlformats.org/officeDocument/2006/relationships/slide" Target="slides/slide10.xml"/><Relationship Id="rId38" Type="http://schemas.openxmlformats.org/officeDocument/2006/relationships/font" Target="fonts/Robo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379d9a02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379d9a02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a:t>
            </a:r>
            <a:r>
              <a:rPr lang="en"/>
              <a:t>Mobile</a:t>
            </a:r>
            <a:r>
              <a:rPr lang="en"/>
              <a:t>. To begin...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4372dac3c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372dac3c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3f7bf457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f7bf457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3f7bf4572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f7bf4572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To heat the air moved by the fan and roast the beans, we are using a heating element. We considered two possible ways of heating, custom resistive wiring and a pre-coiled heating element. As you can see, both are well within the 300C constraint. Both are made of </a:t>
            </a:r>
            <a:r>
              <a:rPr lang="en"/>
              <a:t>nickel</a:t>
            </a:r>
            <a:r>
              <a:rPr lang="en"/>
              <a:t> chromium which provides an even heat distribution. However, custom wiring would require us to coil the wire ourselves, introducing a lack of uniformity. Conversely, The pre-coiled element is uniform in its coil. The precoilded element also comes with data sheets and information provided. We chose this element despite the higher price since a the greater cost does not hinder our design goals.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4379d9a0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4379d9a0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“With great heat comes great responsibility”</a:t>
            </a:r>
            <a:endParaRPr/>
          </a:p>
          <a:p>
            <a:pPr indent="0" lvl="0" marL="0" rtl="0" algn="l">
              <a:spcBef>
                <a:spcPts val="0"/>
              </a:spcBef>
              <a:spcAft>
                <a:spcPts val="0"/>
              </a:spcAft>
              <a:buNone/>
            </a:pPr>
            <a:r>
              <a:rPr lang="en"/>
              <a:t>Two major types of insulation available: Fiberglass, Aluminium-based Fire Barrier Strips</a:t>
            </a:r>
            <a:endParaRPr/>
          </a:p>
          <a:p>
            <a:pPr indent="0" lvl="0" marL="0" rtl="0" algn="l">
              <a:spcBef>
                <a:spcPts val="0"/>
              </a:spcBef>
              <a:spcAft>
                <a:spcPts val="0"/>
              </a:spcAft>
              <a:buNone/>
            </a:pPr>
            <a:r>
              <a:rPr lang="en"/>
              <a:t>The materials listed here are the different options we considered. The R Value for different products was our deciding factor.</a:t>
            </a:r>
            <a:endParaRPr/>
          </a:p>
          <a:p>
            <a:pPr indent="0" lvl="0" marL="0" rtl="0" algn="l">
              <a:spcBef>
                <a:spcPts val="0"/>
              </a:spcBef>
              <a:spcAft>
                <a:spcPts val="0"/>
              </a:spcAft>
              <a:buNone/>
            </a:pPr>
            <a:r>
              <a:rPr lang="en"/>
              <a:t>R Value is a measure of how resistant a material is to heat flow, and this is dependent on the thermal conductivity of the material and the thickness of the material. </a:t>
            </a:r>
            <a:endParaRPr/>
          </a:p>
          <a:p>
            <a:pPr indent="0" lvl="0" marL="0" rtl="0" algn="l">
              <a:spcBef>
                <a:spcPts val="0"/>
              </a:spcBef>
              <a:spcAft>
                <a:spcPts val="0"/>
              </a:spcAft>
              <a:buNone/>
            </a:pPr>
            <a:r>
              <a:rPr lang="en"/>
              <a:t>A higher R Value indicates a material is better suited to resist heat flow.</a:t>
            </a:r>
            <a:endParaRPr/>
          </a:p>
          <a:p>
            <a:pPr indent="0" lvl="0" marL="0" rtl="0" algn="l">
              <a:spcBef>
                <a:spcPts val="0"/>
              </a:spcBef>
              <a:spcAft>
                <a:spcPts val="0"/>
              </a:spcAft>
              <a:buNone/>
            </a:pPr>
            <a:r>
              <a:rPr lang="en"/>
              <a:t>Based on the higher R value and the price, we selected Mineral Wool/Foil Backing as our insulation material.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379d9a02c_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379d9a02c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372dac3c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372dac3c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4372dac3c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4372dac3c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44ef6f3e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44ef6f3e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47869ea6c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47869ea6c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To control our fan using pulse width modulation (PWM) we use a high power mosfet to turn on and off the fan rapidly</a:t>
            </a:r>
            <a:endParaRPr/>
          </a:p>
          <a:p>
            <a:pPr indent="0" lvl="0" marL="0" rtl="0" algn="l">
              <a:spcBef>
                <a:spcPts val="0"/>
              </a:spcBef>
              <a:spcAft>
                <a:spcPts val="0"/>
              </a:spcAft>
              <a:buNone/>
            </a:pPr>
            <a:r>
              <a:rPr lang="en"/>
              <a:t>The gate requires a higher voltage to operate than the microprocessor can supply (3.3-5v) </a:t>
            </a:r>
            <a:endParaRPr/>
          </a:p>
          <a:p>
            <a:pPr indent="0" lvl="0" marL="0" rtl="0" algn="l">
              <a:spcBef>
                <a:spcPts val="0"/>
              </a:spcBef>
              <a:spcAft>
                <a:spcPts val="0"/>
              </a:spcAft>
              <a:buNone/>
            </a:pPr>
            <a:r>
              <a:rPr lang="en"/>
              <a:t>Using a gate driver, we can use a low voltage to apply a high voltage to the power mosfet, allowing us to turn on and off the fan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372dac3c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372dac3c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372dac3c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372dac3c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372dac3c7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372dac3c7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Smartphone App User Interaction flowchart - Noah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447869ea6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47869ea6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47869ea6c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447869ea6c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3805951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3805951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This timeline shows our progress to this point. We have received all of our parts and have tested our critical parts, such as the fan, heating element, and solid state relays.</a:t>
            </a:r>
            <a:endParaRPr/>
          </a:p>
          <a:p>
            <a:pPr indent="0" lvl="0" marL="0" rtl="0" algn="l">
              <a:spcBef>
                <a:spcPts val="0"/>
              </a:spcBef>
              <a:spcAft>
                <a:spcPts val="0"/>
              </a:spcAft>
              <a:buNone/>
            </a:pPr>
            <a:r>
              <a:rPr lang="en"/>
              <a:t>Currently, we are building a prototype and are beginning the initial stages of assembly. We anticipate a final prototype by late November or early December.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447869ea6c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47869ea6c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372dac3c7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372dac3c7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3f8213736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f8213736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47869ea6c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47869ea6c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3805950c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3805950c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372dac3c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372dac3c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rPr lang="en"/>
              <a:t>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372dac3c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372dac3c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Our outline for today is to discuss the problem at hand within the coffee industry and our solution for these problems. We will then discuss how IntelliRoast aims to solve these issues, with an emphasis on our established requirements we are constraining IntelliRoast and the vision set out for IntelliRoast through our approach.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372dac3c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372dac3c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So what is the problem IntelliRoast addresses? It starts with brands like these. They have allowed coffee to become one of the most popular beverages in the world, at a cost. The coffee they provide is low grade, over roasted, and stale, in most cases, by many months. This in contrast to buying coffee from local roasters who provide high quality, fresh roasted coffee. This coffee though comes with a premium price that many can’t justify.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372dac3c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372dac3c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Roasting your own beans at home is a way of solving this coffee nightmare. By roasting at home, beans are insured to be fresh and roasted to the profile a user wants every time. IntelliRoast is a household kitchen appliance that does just that. It interfaces with an app allowing the user to pick their roasting profile and have a hands free roasting experience at home. To do this we have outlined some constraints on our design.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372dac3c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372dac3c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4372dac3c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4372dac3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IntelliRoast will also need to meet some practical constraints. The device will cost less than $500. There are some similar products already on the market, but those start at $1600, so we wanted to choose a price to allow the everyday consumer to </a:t>
            </a:r>
            <a:r>
              <a:rPr lang="en"/>
              <a:t>buy this for their home</a:t>
            </a:r>
            <a:r>
              <a:rPr lang="en"/>
              <a:t>. Also, IntelliRoast will roast coffee without the user having to step in during the process. They just start the roast and IntelliRoast does the rest. This is a key feature, since even the industrial roasters manually control temperatures and roast times for each roast. Additionally, users can use a smartphone app to choose different roasts and view roast progress. Our final practical constraint is chaff collection. Chaff is a paper like substance that flakes off of the coffee beans during the roast, and it is both a nuisance to the consumer and a fire hazard, so IntelliRoast must collect the chaff and keep it separate from the roasted beans.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372dac3c7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372dac3c7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On top of our established constraints, these are the engineering standards IntelliRoast will comply. The ASTM standards establish upper temperature limits where the device transitions from “safe to touch” to “first degree burn risk.” The defined standard is 70 C, which is higher than our established 60 C constraint. This was designed  to further protect the user from burns.</a:t>
            </a:r>
            <a:endParaRPr/>
          </a:p>
          <a:p>
            <a:pPr indent="0" lvl="0" marL="0" rtl="0" algn="l">
              <a:spcBef>
                <a:spcPts val="0"/>
              </a:spcBef>
              <a:spcAft>
                <a:spcPts val="0"/>
              </a:spcAft>
              <a:buNone/>
            </a:pPr>
            <a:r>
              <a:rPr lang="en"/>
              <a:t>The IEC standards define a device’s protection from solid objects and water, which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656F58"/>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2" name="Google Shape;12;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656F58"/>
        </a:solidFill>
      </p:bgPr>
    </p:bg>
    <p:spTree>
      <p:nvGrpSpPr>
        <p:cNvPr id="55" name="Shape 55"/>
        <p:cNvGrpSpPr/>
        <p:nvPr/>
      </p:nvGrpSpPr>
      <p:grpSpPr>
        <a:xfrm>
          <a:off x="0" y="0"/>
          <a:ext cx="0" cy="0"/>
          <a:chOff x="0" y="0"/>
          <a:chExt cx="0" cy="0"/>
        </a:xfrm>
      </p:grpSpPr>
      <p:sp>
        <p:nvSpPr>
          <p:cNvPr id="56" name="Google Shape;56;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7" name="Google Shape;57;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656F58"/>
        </a:solidFill>
      </p:bgPr>
    </p:bg>
    <p:spTree>
      <p:nvGrpSpPr>
        <p:cNvPr id="15" name="Shape 15"/>
        <p:cNvGrpSpPr/>
        <p:nvPr/>
      </p:nvGrpSpPr>
      <p:grpSpPr>
        <a:xfrm>
          <a:off x="0" y="0"/>
          <a:ext cx="0" cy="0"/>
          <a:chOff x="0" y="0"/>
          <a:chExt cx="0" cy="0"/>
        </a:xfrm>
      </p:grpSpPr>
      <p:sp>
        <p:nvSpPr>
          <p:cNvPr id="16" name="Google Shape;16;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8" name="Google Shape;18;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accent3"/>
        </a:solidFill>
      </p:bgPr>
    </p:bg>
    <p:spTree>
      <p:nvGrpSpPr>
        <p:cNvPr id="20"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656F58"/>
          </a:solidFill>
          <a:ln>
            <a:noFill/>
          </a:ln>
        </p:spPr>
      </p:sp>
      <p:sp>
        <p:nvSpPr>
          <p:cNvPr id="24" name="Google Shape;24;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accent3"/>
        </a:solidFill>
      </p:bgPr>
    </p:bg>
    <p:spTree>
      <p:nvGrpSpPr>
        <p:cNvPr id="27"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 name="Google Shape;30;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1" name="Google Shape;31;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accent3"/>
        </a:solidFill>
      </p:bgPr>
    </p:bg>
    <p:spTree>
      <p:nvGrpSpPr>
        <p:cNvPr id="33"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 name="Shape 37"/>
        <p:cNvGrpSpPr/>
        <p:nvPr/>
      </p:nvGrpSpPr>
      <p:grpSpPr>
        <a:xfrm>
          <a:off x="0" y="0"/>
          <a:ext cx="0" cy="0"/>
          <a:chOff x="0" y="0"/>
          <a:chExt cx="0" cy="0"/>
        </a:xfrm>
      </p:grpSpPr>
      <p:sp>
        <p:nvSpPr>
          <p:cNvPr id="38" name="Google Shape;38;p7"/>
          <p:cNvSpPr/>
          <p:nvPr/>
        </p:nvSpPr>
        <p:spPr>
          <a:xfrm>
            <a:off x="0" y="0"/>
            <a:ext cx="37644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0" name="Google Shape;40;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0" y="0"/>
            <a:ext cx="33666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type="title"/>
          </p:nvPr>
        </p:nvSpPr>
        <p:spPr>
          <a:xfrm>
            <a:off x="311300" y="500925"/>
            <a:ext cx="2678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subTitle"/>
          </p:nvPr>
        </p:nvSpPr>
        <p:spPr>
          <a:xfrm>
            <a:off x="304800" y="2626725"/>
            <a:ext cx="2678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9" name="Google Shape;49;p9"/>
          <p:cNvSpPr txBox="1"/>
          <p:nvPr>
            <p:ph idx="2" type="body"/>
          </p:nvPr>
        </p:nvSpPr>
        <p:spPr>
          <a:xfrm>
            <a:off x="3784200" y="500925"/>
            <a:ext cx="5048700" cy="4111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1" name="Shape 51"/>
        <p:cNvGrpSpPr/>
        <p:nvPr/>
      </p:nvGrpSpPr>
      <p:grpSpPr>
        <a:xfrm>
          <a:off x="0" y="0"/>
          <a:ext cx="0" cy="0"/>
          <a:chOff x="0" y="0"/>
          <a:chExt cx="0" cy="0"/>
        </a:xfrm>
      </p:grpSpPr>
      <p:sp>
        <p:nvSpPr>
          <p:cNvPr id="52" name="Google Shape;52;p10"/>
          <p:cNvSpPr/>
          <p:nvPr/>
        </p:nvSpPr>
        <p:spPr>
          <a:xfrm>
            <a:off x="0" y="4369000"/>
            <a:ext cx="9144000" cy="7743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ctr">
              <a:spcBef>
                <a:spcPts val="0"/>
              </a:spcBef>
              <a:spcAft>
                <a:spcPts val="0"/>
              </a:spcAft>
              <a:buClr>
                <a:schemeClr val="accent1"/>
              </a:buClr>
              <a:buSzPts val="3600"/>
              <a:buFont typeface="Merriweather"/>
              <a:buNone/>
              <a:defRPr sz="36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24.jpg"/><Relationship Id="rId6" Type="http://schemas.openxmlformats.org/officeDocument/2006/relationships/image" Target="../media/image30.jpg"/><Relationship Id="rId7"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s://www.st.com/en/evaluation-tools/nucleo-f207zg.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3"/>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66" name="Google Shape;66;p13"/>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67" name="Google Shape;67;p13"/>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a:t>
            </a:r>
            <a:r>
              <a:rPr lang="en" sz="4200"/>
              <a:t>: Mechanical</a:t>
            </a:r>
            <a:endParaRPr sz="4200"/>
          </a:p>
        </p:txBody>
      </p:sp>
      <p:pic>
        <p:nvPicPr>
          <p:cNvPr id="140" name="Google Shape;140;p22"/>
          <p:cNvPicPr preferRelativeResize="0"/>
          <p:nvPr/>
        </p:nvPicPr>
        <p:blipFill>
          <a:blip r:embed="rId3">
            <a:alphaModFix/>
          </a:blip>
          <a:stretch>
            <a:fillRect/>
          </a:stretch>
        </p:blipFill>
        <p:spPr>
          <a:xfrm>
            <a:off x="533400" y="1277025"/>
            <a:ext cx="7850890" cy="3714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Fan</a:t>
            </a:r>
            <a:endParaRPr sz="4200"/>
          </a:p>
        </p:txBody>
      </p:sp>
      <p:pic>
        <p:nvPicPr>
          <p:cNvPr descr="Image result for computer fan" id="146" name="Google Shape;146;p23"/>
          <p:cNvPicPr preferRelativeResize="0"/>
          <p:nvPr/>
        </p:nvPicPr>
        <p:blipFill>
          <a:blip r:embed="rId3">
            <a:alphaModFix/>
          </a:blip>
          <a:stretch>
            <a:fillRect/>
          </a:stretch>
        </p:blipFill>
        <p:spPr>
          <a:xfrm>
            <a:off x="5463300" y="1359250"/>
            <a:ext cx="2010000" cy="2010000"/>
          </a:xfrm>
          <a:prstGeom prst="rect">
            <a:avLst/>
          </a:prstGeom>
          <a:noFill/>
          <a:ln>
            <a:noFill/>
          </a:ln>
        </p:spPr>
      </p:pic>
      <p:pic>
        <p:nvPicPr>
          <p:cNvPr id="147" name="Google Shape;147;p23"/>
          <p:cNvPicPr preferRelativeResize="0"/>
          <p:nvPr/>
        </p:nvPicPr>
        <p:blipFill rotWithShape="1">
          <a:blip r:embed="rId4">
            <a:alphaModFix/>
          </a:blip>
          <a:srcRect b="14382" l="14382" r="14382" t="14382"/>
          <a:stretch/>
        </p:blipFill>
        <p:spPr>
          <a:xfrm>
            <a:off x="1529700" y="1359250"/>
            <a:ext cx="2010000" cy="2010000"/>
          </a:xfrm>
          <a:prstGeom prst="rect">
            <a:avLst/>
          </a:prstGeom>
          <a:noFill/>
          <a:ln>
            <a:noFill/>
          </a:ln>
        </p:spPr>
      </p:pic>
      <p:graphicFrame>
        <p:nvGraphicFramePr>
          <p:cNvPr id="148" name="Google Shape;148;p23"/>
          <p:cNvGraphicFramePr/>
          <p:nvPr/>
        </p:nvGraphicFramePr>
        <p:xfrm>
          <a:off x="305750" y="3449950"/>
          <a:ext cx="3000000" cy="3000000"/>
        </p:xfrm>
        <a:graphic>
          <a:graphicData uri="http://schemas.openxmlformats.org/drawingml/2006/table">
            <a:tbl>
              <a:tblPr>
                <a:noFill/>
                <a:tableStyleId>{1A5E3A1E-2FAB-48E5-9011-E7AC2DD1AE4D}</a:tableStyleId>
              </a:tblPr>
              <a:tblGrid>
                <a:gridCol w="1786675"/>
                <a:gridCol w="1857575"/>
                <a:gridCol w="1840175"/>
                <a:gridCol w="2059250"/>
                <a:gridCol w="906725"/>
              </a:tblGrid>
              <a:tr h="628175">
                <a:tc>
                  <a:txBody>
                    <a:bodyPr>
                      <a:noAutofit/>
                    </a:bodyPr>
                    <a:lstStyle/>
                    <a:p>
                      <a:pPr indent="0" lvl="0" marL="0" rtl="0" algn="l">
                        <a:spcBef>
                          <a:spcPts val="0"/>
                        </a:spcBef>
                        <a:spcAft>
                          <a:spcPts val="1000"/>
                        </a:spcAft>
                        <a:buNone/>
                      </a:pPr>
                      <a:r>
                        <a:rPr b="1" lang="en">
                          <a:latin typeface="Questrial"/>
                          <a:ea typeface="Questrial"/>
                          <a:cs typeface="Questrial"/>
                          <a:sym typeface="Questrial"/>
                        </a:rPr>
                        <a:t>Fan S/N</a:t>
                      </a:r>
                      <a:endParaRPr b="1">
                        <a:latin typeface="Questrial"/>
                        <a:ea typeface="Questrial"/>
                        <a:cs typeface="Questrial"/>
                        <a:sym typeface="Questrial"/>
                      </a:endParaRPr>
                    </a:p>
                  </a:txBody>
                  <a:tcPr marT="63500" marB="63500" marR="63500" marL="63500">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Max Power Input (W)</a:t>
                      </a:r>
                      <a:endParaRPr b="1">
                        <a:latin typeface="Questrial"/>
                        <a:ea typeface="Questrial"/>
                        <a:cs typeface="Questrial"/>
                        <a:sym typeface="Questrial"/>
                      </a:endParaRPr>
                    </a:p>
                  </a:txBody>
                  <a:tcPr marT="63500" marB="63500" marR="63500" marL="63500">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Max Air Flow (CFM)</a:t>
                      </a:r>
                      <a:endParaRPr b="1">
                        <a:latin typeface="Questrial"/>
                        <a:ea typeface="Questrial"/>
                        <a:cs typeface="Questrial"/>
                        <a:sym typeface="Questrial"/>
                      </a:endParaRPr>
                    </a:p>
                  </a:txBody>
                  <a:tcPr marT="63500" marB="63500" marR="63500" marL="63500">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Max Static Pressure </a:t>
                      </a:r>
                      <a:br>
                        <a:rPr b="1" lang="en">
                          <a:latin typeface="Questrial"/>
                          <a:ea typeface="Questrial"/>
                          <a:cs typeface="Questrial"/>
                          <a:sym typeface="Questrial"/>
                        </a:rPr>
                      </a:br>
                      <a:r>
                        <a:rPr b="1" lang="en">
                          <a:latin typeface="Questrial"/>
                          <a:ea typeface="Questrial"/>
                          <a:cs typeface="Questrial"/>
                          <a:sym typeface="Questrial"/>
                        </a:rPr>
                        <a:t>(inch H</a:t>
                      </a:r>
                      <a:r>
                        <a:rPr b="1" baseline="-25000" lang="en">
                          <a:latin typeface="Questrial"/>
                          <a:ea typeface="Questrial"/>
                          <a:cs typeface="Questrial"/>
                          <a:sym typeface="Questrial"/>
                        </a:rPr>
                        <a:t>2</a:t>
                      </a:r>
                      <a:r>
                        <a:rPr b="1" lang="en">
                          <a:latin typeface="Questrial"/>
                          <a:ea typeface="Questrial"/>
                          <a:cs typeface="Questrial"/>
                          <a:sym typeface="Questrial"/>
                        </a:rPr>
                        <a:t>O)</a:t>
                      </a:r>
                      <a:endParaRPr b="1">
                        <a:latin typeface="Questrial"/>
                        <a:ea typeface="Questrial"/>
                        <a:cs typeface="Questrial"/>
                        <a:sym typeface="Questrial"/>
                      </a:endParaRPr>
                    </a:p>
                  </a:txBody>
                  <a:tcPr marT="63500" marB="63500" marR="63500" marL="63500">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Price</a:t>
                      </a:r>
                      <a:endParaRPr b="1">
                        <a:latin typeface="Questrial"/>
                        <a:ea typeface="Questrial"/>
                        <a:cs typeface="Questrial"/>
                        <a:sym typeface="Questrial"/>
                      </a:endParaRPr>
                    </a:p>
                  </a:txBody>
                  <a:tcPr marT="63500" marB="63500" marR="63500" marL="63500">
                    <a:solidFill>
                      <a:srgbClr val="EFEFEF"/>
                    </a:solidFill>
                  </a:tcPr>
                </a:tc>
              </a:tr>
              <a:tr h="434425">
                <a:tc>
                  <a:txBody>
                    <a:bodyPr>
                      <a:noAutofit/>
                    </a:bodyPr>
                    <a:lstStyle/>
                    <a:p>
                      <a:pPr indent="0" lvl="0" marL="0" rtl="0" algn="l">
                        <a:spcBef>
                          <a:spcPts val="0"/>
                        </a:spcBef>
                        <a:spcAft>
                          <a:spcPts val="1000"/>
                        </a:spcAft>
                        <a:buNone/>
                      </a:pPr>
                      <a:r>
                        <a:rPr lang="en">
                          <a:latin typeface="Questrial"/>
                          <a:ea typeface="Questrial"/>
                          <a:cs typeface="Questrial"/>
                          <a:sym typeface="Questrial"/>
                        </a:rPr>
                        <a:t>CBM-979533B-154</a:t>
                      </a:r>
                      <a:endParaRPr>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22.08</a:t>
                      </a:r>
                      <a:endParaRPr>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44.2</a:t>
                      </a:r>
                      <a:endParaRPr>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3.39</a:t>
                      </a:r>
                      <a:endParaRPr>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$14.45</a:t>
                      </a:r>
                      <a:endParaRPr>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B6D7A8"/>
                    </a:solidFill>
                  </a:tcPr>
                </a:tc>
              </a:tr>
              <a:tr h="434425">
                <a:tc>
                  <a:txBody>
                    <a:bodyPr>
                      <a:noAutofit/>
                    </a:bodyPr>
                    <a:lstStyle/>
                    <a:p>
                      <a:pPr indent="0" lvl="0" marL="0" rtl="0" algn="l">
                        <a:spcBef>
                          <a:spcPts val="0"/>
                        </a:spcBef>
                        <a:spcAft>
                          <a:spcPts val="1000"/>
                        </a:spcAft>
                        <a:buNone/>
                      </a:pPr>
                      <a:r>
                        <a:rPr lang="en">
                          <a:latin typeface="Questrial"/>
                          <a:ea typeface="Questrial"/>
                          <a:cs typeface="Questrial"/>
                          <a:sym typeface="Questrial"/>
                        </a:rPr>
                        <a:t>CBM-979533B-168</a:t>
                      </a:r>
                      <a:endParaRPr>
                        <a:latin typeface="Questrial"/>
                        <a:ea typeface="Questrial"/>
                        <a:cs typeface="Questrial"/>
                        <a:sym typeface="Questrial"/>
                      </a:endParaRPr>
                    </a:p>
                  </a:txBody>
                  <a:tcPr marT="63500" marB="63500" marR="63500" marL="63500">
                    <a:lnL cap="flat" cmpd="sng" w="57150">
                      <a:solidFill>
                        <a:srgbClr val="FFFF00"/>
                      </a:solidFill>
                      <a:prstDash val="solid"/>
                      <a:round/>
                      <a:headEnd len="sm" w="sm" type="none"/>
                      <a:tailEnd len="sm" w="sm" type="none"/>
                    </a:lnL>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48.30</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54.7</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5.22</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$18.35</a:t>
                      </a:r>
                      <a:endParaRPr>
                        <a:latin typeface="Questrial"/>
                        <a:ea typeface="Questrial"/>
                        <a:cs typeface="Questrial"/>
                        <a:sym typeface="Questrial"/>
                      </a:endParaRPr>
                    </a:p>
                  </a:txBody>
                  <a:tcPr marT="63500" marB="63500" marR="63500" marL="63500">
                    <a:lnR cap="flat" cmpd="sng" w="57150">
                      <a:solidFill>
                        <a:srgbClr val="FFFF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r>
            </a:tbl>
          </a:graphicData>
        </a:graphic>
      </p:graphicFrame>
      <p:sp>
        <p:nvSpPr>
          <p:cNvPr id="149" name="Google Shape;149;p23"/>
          <p:cNvSpPr txBox="1"/>
          <p:nvPr/>
        </p:nvSpPr>
        <p:spPr>
          <a:xfrm>
            <a:off x="8358225"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[5</a:t>
            </a:r>
            <a:r>
              <a:rPr lang="en" sz="900">
                <a:solidFill>
                  <a:schemeClr val="dk2"/>
                </a:solidFill>
                <a:latin typeface="Questrial"/>
                <a:ea typeface="Questrial"/>
                <a:cs typeface="Questrial"/>
                <a:sym typeface="Questrial"/>
              </a:rPr>
              <a:t>], [6]</a:t>
            </a:r>
            <a:endParaRPr sz="900">
              <a:solidFill>
                <a:schemeClr val="dk2"/>
              </a:solidFill>
              <a:latin typeface="Questrial"/>
              <a:ea typeface="Questrial"/>
              <a:cs typeface="Questrial"/>
              <a:sym typeface="Quest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Heating Element</a:t>
            </a:r>
            <a:endParaRPr sz="4200"/>
          </a:p>
        </p:txBody>
      </p:sp>
      <p:graphicFrame>
        <p:nvGraphicFramePr>
          <p:cNvPr id="155" name="Google Shape;155;p24"/>
          <p:cNvGraphicFramePr/>
          <p:nvPr/>
        </p:nvGraphicFramePr>
        <p:xfrm>
          <a:off x="3410300" y="1354375"/>
          <a:ext cx="3000000" cy="3000000"/>
        </p:xfrm>
        <a:graphic>
          <a:graphicData uri="http://schemas.openxmlformats.org/drawingml/2006/table">
            <a:tbl>
              <a:tblPr>
                <a:noFill/>
                <a:tableStyleId>{1A5E3A1E-2FAB-48E5-9011-E7AC2DD1AE4D}</a:tableStyleId>
              </a:tblPr>
              <a:tblGrid>
                <a:gridCol w="1215375"/>
                <a:gridCol w="964125"/>
                <a:gridCol w="1046750"/>
                <a:gridCol w="1279125"/>
                <a:gridCol w="1228300"/>
              </a:tblGrid>
              <a:tr h="818625">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Element</a:t>
                      </a:r>
                      <a:endParaRPr b="1">
                        <a:latin typeface="Questrial"/>
                        <a:ea typeface="Questrial"/>
                        <a:cs typeface="Questrial"/>
                        <a:sym typeface="Questrial"/>
                      </a:endParaRPr>
                    </a:p>
                  </a:txBody>
                  <a:tcPr marT="63500" marB="63500" marR="63500" marL="63500" anchor="ctr">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Price per Unit (USD)</a:t>
                      </a:r>
                      <a:endParaRPr b="1">
                        <a:latin typeface="Questrial"/>
                        <a:ea typeface="Questrial"/>
                        <a:cs typeface="Questrial"/>
                        <a:sym typeface="Questrial"/>
                      </a:endParaRPr>
                    </a:p>
                  </a:txBody>
                  <a:tcPr marT="63500" marB="63500" marR="63500" marL="63500" anchor="ctr">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Description</a:t>
                      </a:r>
                      <a:endParaRPr b="1">
                        <a:latin typeface="Questrial"/>
                        <a:ea typeface="Questrial"/>
                        <a:cs typeface="Questrial"/>
                        <a:sym typeface="Questrial"/>
                      </a:endParaRPr>
                    </a:p>
                  </a:txBody>
                  <a:tcPr marT="63500" marB="63500" marR="63500" marL="63500" anchor="ctr">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Properties</a:t>
                      </a:r>
                      <a:endParaRPr b="1">
                        <a:latin typeface="Questrial"/>
                        <a:ea typeface="Questrial"/>
                        <a:cs typeface="Questrial"/>
                        <a:sym typeface="Questrial"/>
                      </a:endParaRPr>
                    </a:p>
                  </a:txBody>
                  <a:tcPr marT="63500" marB="63500" marR="63500" marL="63500" anchor="ctr">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Power Rating</a:t>
                      </a:r>
                      <a:endParaRPr b="1">
                        <a:latin typeface="Questrial"/>
                        <a:ea typeface="Questrial"/>
                        <a:cs typeface="Questrial"/>
                        <a:sym typeface="Questrial"/>
                      </a:endParaRPr>
                    </a:p>
                  </a:txBody>
                  <a:tcPr marT="63500" marB="63500" marR="63500" marL="63500" anchor="ctr">
                    <a:lnB cap="flat" cmpd="sng" w="57150">
                      <a:solidFill>
                        <a:srgbClr val="FFFF00"/>
                      </a:solidFill>
                      <a:prstDash val="solid"/>
                      <a:round/>
                      <a:headEnd len="sm" w="sm" type="none"/>
                      <a:tailEnd len="sm" w="sm" type="none"/>
                    </a:lnB>
                    <a:solidFill>
                      <a:srgbClr val="EFEFEF"/>
                    </a:solidFill>
                  </a:tcPr>
                </a:tc>
              </a:tr>
              <a:tr h="1587175">
                <a:tc>
                  <a:txBody>
                    <a:bodyPr>
                      <a:noAutofit/>
                    </a:bodyPr>
                    <a:lstStyle/>
                    <a:p>
                      <a:pPr indent="0" lvl="0" marL="0" rtl="0" algn="ctr">
                        <a:spcBef>
                          <a:spcPts val="0"/>
                        </a:spcBef>
                        <a:spcAft>
                          <a:spcPts val="1000"/>
                        </a:spcAft>
                        <a:buNone/>
                      </a:pPr>
                      <a:r>
                        <a:rPr lang="en">
                          <a:latin typeface="Questrial"/>
                          <a:ea typeface="Questrial"/>
                          <a:cs typeface="Questrial"/>
                          <a:sym typeface="Questrial"/>
                        </a:rPr>
                        <a:t>REPL Heating Element for HG501A</a:t>
                      </a:r>
                      <a:endParaRPr>
                        <a:latin typeface="Questrial"/>
                        <a:ea typeface="Questrial"/>
                        <a:cs typeface="Questrial"/>
                        <a:sym typeface="Questrial"/>
                      </a:endParaRPr>
                    </a:p>
                  </a:txBody>
                  <a:tcPr marT="63500" marB="63500" marR="63500" marL="63500" anchor="ctr">
                    <a:lnL cap="flat" cmpd="sng" w="57150">
                      <a:solidFill>
                        <a:srgbClr val="FFFF00"/>
                      </a:solidFill>
                      <a:prstDash val="solid"/>
                      <a:round/>
                      <a:headEnd len="sm" w="sm" type="none"/>
                      <a:tailEnd len="sm" w="sm" type="none"/>
                    </a:lnL>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28.20</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Heating Element</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500°F~700°F (260°C~371°C)</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1680 W</a:t>
                      </a:r>
                      <a:endParaRPr>
                        <a:latin typeface="Questrial"/>
                        <a:ea typeface="Questrial"/>
                        <a:cs typeface="Questrial"/>
                        <a:sym typeface="Questrial"/>
                      </a:endParaRPr>
                    </a:p>
                  </a:txBody>
                  <a:tcPr marT="63500" marB="63500" marR="63500" marL="63500" anchor="ctr">
                    <a:lnR cap="flat" cmpd="sng" w="57150">
                      <a:solidFill>
                        <a:srgbClr val="FFFF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r>
              <a:tr h="1284400">
                <a:tc>
                  <a:txBody>
                    <a:bodyPr>
                      <a:noAutofit/>
                    </a:bodyPr>
                    <a:lstStyle/>
                    <a:p>
                      <a:pPr indent="0" lvl="0" marL="0" rtl="0" algn="ctr">
                        <a:spcBef>
                          <a:spcPts val="0"/>
                        </a:spcBef>
                        <a:spcAft>
                          <a:spcPts val="1000"/>
                        </a:spcAft>
                        <a:buNone/>
                      </a:pPr>
                      <a:r>
                        <a:rPr lang="en">
                          <a:latin typeface="Questrial"/>
                          <a:ea typeface="Questrial"/>
                          <a:cs typeface="Questrial"/>
                          <a:sym typeface="Questrial"/>
                        </a:rPr>
                        <a:t>Custom Resistive Wiring</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solidFill>
                      <a:srgbClr val="EFEFEF"/>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21.88/32ft</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Nickel Chromium</a:t>
                      </a:r>
                      <a:br>
                        <a:rPr lang="en">
                          <a:latin typeface="Questrial"/>
                          <a:ea typeface="Questrial"/>
                          <a:cs typeface="Questrial"/>
                          <a:sym typeface="Questrial"/>
                        </a:rPr>
                      </a:br>
                      <a:r>
                        <a:rPr lang="en">
                          <a:latin typeface="Questrial"/>
                          <a:ea typeface="Questrial"/>
                          <a:cs typeface="Questrial"/>
                          <a:sym typeface="Questrial"/>
                        </a:rPr>
                        <a:t>wire only</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~1850°F (~1010°C)</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1000-1100 W</a:t>
                      </a:r>
                      <a:endParaRPr>
                        <a:latin typeface="Questrial"/>
                        <a:ea typeface="Questrial"/>
                        <a:cs typeface="Questrial"/>
                        <a:sym typeface="Questrial"/>
                      </a:endParaRPr>
                    </a:p>
                  </a:txBody>
                  <a:tcPr marT="63500" marB="63500" marR="63500" marL="63500" anchor="ctr">
                    <a:lnT cap="flat" cmpd="sng" w="57150">
                      <a:solidFill>
                        <a:srgbClr val="FFFF00"/>
                      </a:solidFill>
                      <a:prstDash val="solid"/>
                      <a:round/>
                      <a:headEnd len="sm" w="sm" type="none"/>
                      <a:tailEnd len="sm" w="sm" type="none"/>
                    </a:lnT>
                    <a:solidFill>
                      <a:srgbClr val="B6D7A8"/>
                    </a:solidFill>
                  </a:tcPr>
                </a:tc>
              </a:tr>
            </a:tbl>
          </a:graphicData>
        </a:graphic>
      </p:graphicFrame>
      <p:pic>
        <p:nvPicPr>
          <p:cNvPr id="156" name="Google Shape;156;p24"/>
          <p:cNvPicPr preferRelativeResize="0"/>
          <p:nvPr/>
        </p:nvPicPr>
        <p:blipFill rotWithShape="1">
          <a:blip r:embed="rId3">
            <a:alphaModFix/>
          </a:blip>
          <a:srcRect b="33824" l="21875" r="28125" t="16175"/>
          <a:stretch/>
        </p:blipFill>
        <p:spPr>
          <a:xfrm>
            <a:off x="154400" y="1354375"/>
            <a:ext cx="3145676" cy="1769448"/>
          </a:xfrm>
          <a:prstGeom prst="rect">
            <a:avLst/>
          </a:prstGeom>
          <a:noFill/>
          <a:ln>
            <a:noFill/>
          </a:ln>
        </p:spPr>
      </p:pic>
      <p:pic>
        <p:nvPicPr>
          <p:cNvPr id="157" name="Google Shape;157;p24"/>
          <p:cNvPicPr preferRelativeResize="0"/>
          <p:nvPr/>
        </p:nvPicPr>
        <p:blipFill rotWithShape="1">
          <a:blip r:embed="rId4">
            <a:alphaModFix/>
          </a:blip>
          <a:srcRect b="33883" l="26159" r="28081" t="20357"/>
          <a:stretch/>
        </p:blipFill>
        <p:spPr>
          <a:xfrm>
            <a:off x="154400" y="3275125"/>
            <a:ext cx="3145673" cy="1769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a:t>
            </a:r>
            <a:r>
              <a:rPr lang="en" sz="4200"/>
              <a:t>Insulation</a:t>
            </a:r>
            <a:endParaRPr sz="4200"/>
          </a:p>
        </p:txBody>
      </p:sp>
      <p:graphicFrame>
        <p:nvGraphicFramePr>
          <p:cNvPr id="163" name="Google Shape;163;p25"/>
          <p:cNvGraphicFramePr/>
          <p:nvPr/>
        </p:nvGraphicFramePr>
        <p:xfrm>
          <a:off x="2211525" y="1413675"/>
          <a:ext cx="3000000" cy="3000000"/>
        </p:xfrm>
        <a:graphic>
          <a:graphicData uri="http://schemas.openxmlformats.org/drawingml/2006/table">
            <a:tbl>
              <a:tblPr>
                <a:noFill/>
                <a:tableStyleId>{1A5E3A1E-2FAB-48E5-9011-E7AC2DD1AE4D}</a:tableStyleId>
              </a:tblPr>
              <a:tblGrid>
                <a:gridCol w="2038550"/>
                <a:gridCol w="1169950"/>
                <a:gridCol w="1537250"/>
                <a:gridCol w="1097850"/>
                <a:gridCol w="970150"/>
              </a:tblGrid>
              <a:tr h="596925">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Description</a:t>
                      </a:r>
                      <a:endParaRPr b="1">
                        <a:latin typeface="Questrial"/>
                        <a:ea typeface="Questrial"/>
                        <a:cs typeface="Questrial"/>
                        <a:sym typeface="Questrial"/>
                      </a:endParaRPr>
                    </a:p>
                  </a:txBody>
                  <a:tcPr marT="63500" marB="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Price (USD)</a:t>
                      </a:r>
                      <a:endParaRPr b="1">
                        <a:latin typeface="Questrial"/>
                        <a:ea typeface="Questrial"/>
                        <a:cs typeface="Questrial"/>
                        <a:sym typeface="Questrial"/>
                      </a:endParaRPr>
                    </a:p>
                  </a:txBody>
                  <a:tcPr marT="63500" marB="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Primary material</a:t>
                      </a:r>
                      <a:endParaRPr b="1">
                        <a:latin typeface="Questrial"/>
                        <a:ea typeface="Questrial"/>
                        <a:cs typeface="Questrial"/>
                        <a:sym typeface="Questrial"/>
                      </a:endParaRPr>
                    </a:p>
                  </a:txBody>
                  <a:tcPr marT="63500" marB="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Thickness</a:t>
                      </a:r>
                      <a:endParaRPr b="1">
                        <a:latin typeface="Questrial"/>
                        <a:ea typeface="Questrial"/>
                        <a:cs typeface="Questrial"/>
                        <a:sym typeface="Questrial"/>
                      </a:endParaRPr>
                    </a:p>
                  </a:txBody>
                  <a:tcPr marT="63500" marB="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b="1" lang="en">
                          <a:latin typeface="Questrial"/>
                          <a:ea typeface="Questrial"/>
                          <a:cs typeface="Questrial"/>
                          <a:sym typeface="Questrial"/>
                        </a:rPr>
                        <a:t>R Value</a:t>
                      </a:r>
                      <a:endParaRPr b="1">
                        <a:latin typeface="Questrial"/>
                        <a:ea typeface="Questrial"/>
                        <a:cs typeface="Questrial"/>
                        <a:sym typeface="Questrial"/>
                      </a:endParaRPr>
                    </a:p>
                  </a:txBody>
                  <a:tcPr marT="63500" marB="0" marR="63500" marL="63500">
                    <a:lnB cap="flat" cmpd="sng" w="57150">
                      <a:solidFill>
                        <a:srgbClr val="FFFF00"/>
                      </a:solidFill>
                      <a:prstDash val="solid"/>
                      <a:round/>
                      <a:headEnd len="sm" w="sm" type="none"/>
                      <a:tailEnd len="sm" w="sm" type="none"/>
                    </a:lnB>
                    <a:solidFill>
                      <a:srgbClr val="EFEFEF"/>
                    </a:solidFill>
                  </a:tcPr>
                </a:tc>
              </a:tr>
              <a:tr h="857125">
                <a:tc>
                  <a:txBody>
                    <a:bodyPr>
                      <a:noAutofit/>
                    </a:bodyPr>
                    <a:lstStyle/>
                    <a:p>
                      <a:pPr indent="0" lvl="0" marL="0" rtl="0" algn="ctr">
                        <a:spcBef>
                          <a:spcPts val="0"/>
                        </a:spcBef>
                        <a:spcAft>
                          <a:spcPts val="1000"/>
                        </a:spcAft>
                        <a:buNone/>
                      </a:pPr>
                      <a:r>
                        <a:rPr lang="en">
                          <a:latin typeface="Questrial"/>
                          <a:ea typeface="Questrial"/>
                          <a:cs typeface="Questrial"/>
                          <a:sym typeface="Questrial"/>
                        </a:rPr>
                        <a:t>Mineral Wool/Foil Backing High Temperature Insulation</a:t>
                      </a:r>
                      <a:endParaRPr>
                        <a:latin typeface="Questrial"/>
                        <a:ea typeface="Questrial"/>
                        <a:cs typeface="Questrial"/>
                        <a:sym typeface="Questrial"/>
                      </a:endParaRPr>
                    </a:p>
                  </a:txBody>
                  <a:tcPr marT="63500" marB="0" marR="63500" marL="63500">
                    <a:lnL cap="flat" cmpd="sng" w="76200">
                      <a:solidFill>
                        <a:srgbClr val="FFFF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15.65</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Fiberglass</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4</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57150">
                      <a:solidFill>
                        <a:srgbClr val="FFFF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r>
              <a:tr h="693650">
                <a:tc>
                  <a:txBody>
                    <a:bodyPr>
                      <a:noAutofit/>
                    </a:bodyPr>
                    <a:lstStyle/>
                    <a:p>
                      <a:pPr indent="0" lvl="0" marL="0" rtl="0" algn="ctr">
                        <a:spcBef>
                          <a:spcPts val="0"/>
                        </a:spcBef>
                        <a:spcAft>
                          <a:spcPts val="1000"/>
                        </a:spcAft>
                        <a:buNone/>
                      </a:pPr>
                      <a:r>
                        <a:rPr lang="en">
                          <a:latin typeface="Questrial"/>
                          <a:ea typeface="Questrial"/>
                          <a:cs typeface="Questrial"/>
                          <a:sym typeface="Questrial"/>
                        </a:rPr>
                        <a:t>Fire Barrier Wrap Strip</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56.09</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T cap="flat" cmpd="sng" w="57150">
                      <a:solidFill>
                        <a:srgbClr val="FFFF00"/>
                      </a:solidFill>
                      <a:prstDash val="solid"/>
                      <a:round/>
                      <a:headEnd len="sm" w="sm" type="none"/>
                      <a:tailEnd len="sm" w="sm" type="none"/>
                    </a:lnT>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Aluminium</a:t>
                      </a:r>
                      <a:endParaRPr>
                        <a:latin typeface="Questrial"/>
                        <a:ea typeface="Questrial"/>
                        <a:cs typeface="Questrial"/>
                        <a:sym typeface="Questrial"/>
                      </a:endParaRPr>
                    </a:p>
                  </a:txBody>
                  <a:tcPr marT="63500" marB="0" marR="63500" marL="63500">
                    <a:lnT cap="flat" cmpd="sng" w="57150">
                      <a:solidFill>
                        <a:srgbClr val="FFFF00"/>
                      </a:solidFill>
                      <a:prstDash val="solid"/>
                      <a:round/>
                      <a:headEnd len="sm" w="sm" type="none"/>
                      <a:tailEnd len="sm" w="sm" type="none"/>
                    </a:lnT>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1/8”</a:t>
                      </a:r>
                      <a:endParaRPr>
                        <a:latin typeface="Questrial"/>
                        <a:ea typeface="Questrial"/>
                        <a:cs typeface="Questrial"/>
                        <a:sym typeface="Questrial"/>
                      </a:endParaRPr>
                    </a:p>
                  </a:txBody>
                  <a:tcPr marT="63500" marB="0" marR="63500" marL="63500">
                    <a:lnT cap="flat" cmpd="sng" w="57150">
                      <a:solidFill>
                        <a:srgbClr val="FFFF00"/>
                      </a:solidFill>
                      <a:prstDash val="solid"/>
                      <a:round/>
                      <a:headEnd len="sm" w="sm" type="none"/>
                      <a:tailEnd len="sm" w="sm" type="none"/>
                    </a:lnT>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0.005</a:t>
                      </a:r>
                      <a:endParaRPr>
                        <a:latin typeface="Questrial"/>
                        <a:ea typeface="Questrial"/>
                        <a:cs typeface="Questrial"/>
                        <a:sym typeface="Questrial"/>
                      </a:endParaRPr>
                    </a:p>
                  </a:txBody>
                  <a:tcPr marT="63500" marB="0" marR="63500" marL="63500">
                    <a:lnT cap="flat" cmpd="sng" w="57150">
                      <a:solidFill>
                        <a:srgbClr val="FFFF00"/>
                      </a:solidFill>
                      <a:prstDash val="solid"/>
                      <a:round/>
                      <a:headEnd len="sm" w="sm" type="none"/>
                      <a:tailEnd len="sm" w="sm" type="none"/>
                    </a:lnT>
                    <a:solidFill>
                      <a:srgbClr val="EA9999"/>
                    </a:solidFill>
                  </a:tcPr>
                </a:tc>
              </a:tr>
              <a:tr h="596925">
                <a:tc>
                  <a:txBody>
                    <a:bodyPr>
                      <a:noAutofit/>
                    </a:bodyPr>
                    <a:lstStyle/>
                    <a:p>
                      <a:pPr indent="0" lvl="0" marL="0" rtl="0" algn="ctr">
                        <a:spcBef>
                          <a:spcPts val="0"/>
                        </a:spcBef>
                        <a:spcAft>
                          <a:spcPts val="1000"/>
                        </a:spcAft>
                        <a:buNone/>
                      </a:pPr>
                      <a:r>
                        <a:rPr lang="en">
                          <a:latin typeface="Questrial"/>
                          <a:ea typeface="Questrial"/>
                          <a:cs typeface="Questrial"/>
                          <a:sym typeface="Questrial"/>
                        </a:rPr>
                        <a:t>Fire Barrier Packing Material</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21.11</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Fiberglass</a:t>
                      </a:r>
                      <a:endParaRPr>
                        <a:latin typeface="Questrial"/>
                        <a:ea typeface="Questrial"/>
                        <a:cs typeface="Questrial"/>
                        <a:sym typeface="Questrial"/>
                      </a:endParaRPr>
                    </a:p>
                  </a:txBody>
                  <a:tcPr marT="63500" marB="0" marR="63500" marL="63500">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1/2”</a:t>
                      </a:r>
                      <a:endParaRPr>
                        <a:latin typeface="Questrial"/>
                        <a:ea typeface="Questrial"/>
                        <a:cs typeface="Questrial"/>
                        <a:sym typeface="Questrial"/>
                      </a:endParaRPr>
                    </a:p>
                  </a:txBody>
                  <a:tcPr marT="63500" marB="0" marR="63500" marL="63500">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2</a:t>
                      </a:r>
                      <a:endParaRPr>
                        <a:latin typeface="Questrial"/>
                        <a:ea typeface="Questrial"/>
                        <a:cs typeface="Questrial"/>
                        <a:sym typeface="Questrial"/>
                      </a:endParaRPr>
                    </a:p>
                  </a:txBody>
                  <a:tcPr marT="63500" marB="0" marR="63500" marL="63500">
                    <a:solidFill>
                      <a:srgbClr val="EA9999"/>
                    </a:solidFill>
                  </a:tcPr>
                </a:tc>
              </a:tr>
              <a:tr h="596925">
                <a:tc>
                  <a:txBody>
                    <a:bodyPr>
                      <a:noAutofit/>
                    </a:bodyPr>
                    <a:lstStyle/>
                    <a:p>
                      <a:pPr indent="0" lvl="0" marL="0" rtl="0" algn="ctr">
                        <a:spcBef>
                          <a:spcPts val="0"/>
                        </a:spcBef>
                        <a:spcAft>
                          <a:spcPts val="1000"/>
                        </a:spcAft>
                        <a:buNone/>
                      </a:pPr>
                      <a:r>
                        <a:rPr lang="en">
                          <a:latin typeface="Questrial"/>
                          <a:ea typeface="Questrial"/>
                          <a:cs typeface="Questrial"/>
                          <a:sym typeface="Questrial"/>
                        </a:rPr>
                        <a:t>Fiberglass High Temp Tape</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13.10</a:t>
                      </a:r>
                      <a:endParaRPr>
                        <a:latin typeface="Questrial"/>
                        <a:ea typeface="Questrial"/>
                        <a:cs typeface="Questrial"/>
                        <a:sym typeface="Questrial"/>
                      </a:endParaRPr>
                    </a:p>
                  </a:txBody>
                  <a:tcPr marT="63500" marB="0" marR="63500" marL="63500">
                    <a:lnL cap="flat" cmpd="sng" w="12700">
                      <a:solidFill>
                        <a:srgbClr val="000000"/>
                      </a:solidFill>
                      <a:prstDash val="solid"/>
                      <a:round/>
                      <a:headEnd len="sm" w="sm" type="none"/>
                      <a:tailEnd len="sm" w="sm" type="none"/>
                    </a:lnL>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Fiberglass</a:t>
                      </a:r>
                      <a:endParaRPr>
                        <a:latin typeface="Questrial"/>
                        <a:ea typeface="Questrial"/>
                        <a:cs typeface="Questrial"/>
                        <a:sym typeface="Questrial"/>
                      </a:endParaRPr>
                    </a:p>
                  </a:txBody>
                  <a:tcPr marT="63500" marB="0" marR="63500" marL="63500">
                    <a:solidFill>
                      <a:srgbClr val="B6D7A8"/>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1/16”</a:t>
                      </a:r>
                      <a:endParaRPr>
                        <a:latin typeface="Questrial"/>
                        <a:ea typeface="Questrial"/>
                        <a:cs typeface="Questrial"/>
                        <a:sym typeface="Questrial"/>
                      </a:endParaRPr>
                    </a:p>
                  </a:txBody>
                  <a:tcPr marT="63500" marB="0" marR="63500" marL="63500">
                    <a:solidFill>
                      <a:srgbClr val="EA9999"/>
                    </a:solidFill>
                  </a:tcPr>
                </a:tc>
                <a:tc>
                  <a:txBody>
                    <a:bodyPr>
                      <a:noAutofit/>
                    </a:bodyPr>
                    <a:lstStyle/>
                    <a:p>
                      <a:pPr indent="0" lvl="0" marL="0" rtl="0" algn="ctr">
                        <a:spcBef>
                          <a:spcPts val="0"/>
                        </a:spcBef>
                        <a:spcAft>
                          <a:spcPts val="1000"/>
                        </a:spcAft>
                        <a:buNone/>
                      </a:pPr>
                      <a:r>
                        <a:rPr lang="en">
                          <a:latin typeface="Questrial"/>
                          <a:ea typeface="Questrial"/>
                          <a:cs typeface="Questrial"/>
                          <a:sym typeface="Questrial"/>
                        </a:rPr>
                        <a:t>0.25</a:t>
                      </a:r>
                      <a:endParaRPr>
                        <a:latin typeface="Questrial"/>
                        <a:ea typeface="Questrial"/>
                        <a:cs typeface="Questrial"/>
                        <a:sym typeface="Questrial"/>
                      </a:endParaRPr>
                    </a:p>
                  </a:txBody>
                  <a:tcPr marT="63500" marB="0" marR="63500" marL="63500">
                    <a:solidFill>
                      <a:srgbClr val="EA9999"/>
                    </a:solidFill>
                  </a:tcPr>
                </a:tc>
              </a:tr>
            </a:tbl>
          </a:graphicData>
        </a:graphic>
      </p:graphicFrame>
      <p:pic>
        <p:nvPicPr>
          <p:cNvPr id="164" name="Google Shape;164;p25"/>
          <p:cNvPicPr preferRelativeResize="0"/>
          <p:nvPr/>
        </p:nvPicPr>
        <p:blipFill rotWithShape="1">
          <a:blip r:embed="rId3">
            <a:alphaModFix/>
          </a:blip>
          <a:srcRect b="0" l="0" r="0" t="0"/>
          <a:stretch/>
        </p:blipFill>
        <p:spPr>
          <a:xfrm>
            <a:off x="199225" y="2322545"/>
            <a:ext cx="1760800" cy="1760775"/>
          </a:xfrm>
          <a:prstGeom prst="rect">
            <a:avLst/>
          </a:prstGeom>
          <a:noFill/>
          <a:ln>
            <a:noFill/>
          </a:ln>
        </p:spPr>
      </p:pic>
      <p:sp>
        <p:nvSpPr>
          <p:cNvPr id="165" name="Google Shape;165;p25"/>
          <p:cNvSpPr txBox="1"/>
          <p:nvPr/>
        </p:nvSpPr>
        <p:spPr>
          <a:xfrm>
            <a:off x="6025275" y="4758950"/>
            <a:ext cx="3000000" cy="31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[7]</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Control Software</a:t>
            </a:r>
            <a:endParaRPr sz="4200"/>
          </a:p>
        </p:txBody>
      </p:sp>
      <p:pic>
        <p:nvPicPr>
          <p:cNvPr id="171" name="Google Shape;171;p26"/>
          <p:cNvPicPr preferRelativeResize="0"/>
          <p:nvPr/>
        </p:nvPicPr>
        <p:blipFill rotWithShape="1">
          <a:blip r:embed="rId3">
            <a:alphaModFix/>
          </a:blip>
          <a:srcRect b="0" l="0" r="0" t="0"/>
          <a:stretch/>
        </p:blipFill>
        <p:spPr>
          <a:xfrm>
            <a:off x="332250" y="1662400"/>
            <a:ext cx="8520597" cy="3013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Microcontroller</a:t>
            </a:r>
            <a:endParaRPr sz="4200"/>
          </a:p>
        </p:txBody>
      </p:sp>
      <p:graphicFrame>
        <p:nvGraphicFramePr>
          <p:cNvPr id="177" name="Google Shape;177;p27"/>
          <p:cNvGraphicFramePr/>
          <p:nvPr/>
        </p:nvGraphicFramePr>
        <p:xfrm>
          <a:off x="2759500" y="1782425"/>
          <a:ext cx="3000000" cy="3000000"/>
        </p:xfrm>
        <a:graphic>
          <a:graphicData uri="http://schemas.openxmlformats.org/drawingml/2006/table">
            <a:tbl>
              <a:tblPr>
                <a:noFill/>
                <a:tableStyleId>{1A5E3A1E-2FAB-48E5-9011-E7AC2DD1AE4D}</a:tableStyleId>
              </a:tblPr>
              <a:tblGrid>
                <a:gridCol w="2265300"/>
                <a:gridCol w="940825"/>
                <a:gridCol w="707000"/>
                <a:gridCol w="696300"/>
                <a:gridCol w="647600"/>
                <a:gridCol w="735250"/>
              </a:tblGrid>
              <a:tr h="1004700">
                <a:tc>
                  <a:txBody>
                    <a:bodyPr>
                      <a:noAutofit/>
                    </a:bodyPr>
                    <a:lstStyle/>
                    <a:p>
                      <a:pPr indent="0" lvl="0" marL="0" rtl="0" algn="l">
                        <a:spcBef>
                          <a:spcPts val="0"/>
                        </a:spcBef>
                        <a:spcAft>
                          <a:spcPts val="0"/>
                        </a:spcAft>
                        <a:buNone/>
                      </a:pPr>
                      <a:r>
                        <a:rPr b="1" lang="en">
                          <a:latin typeface="Questrial"/>
                          <a:ea typeface="Questrial"/>
                          <a:cs typeface="Questrial"/>
                          <a:sym typeface="Questrial"/>
                        </a:rPr>
                        <a:t>Development Board</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Clock Speed</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SRAM</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Flash</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GPIO Pins</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Price</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r>
              <a:tr h="1004700">
                <a:tc>
                  <a:txBody>
                    <a:bodyPr>
                      <a:noAutofit/>
                    </a:bodyPr>
                    <a:lstStyle/>
                    <a:p>
                      <a:pPr indent="0" lvl="0" marL="0" rtl="0" algn="l">
                        <a:spcBef>
                          <a:spcPts val="0"/>
                        </a:spcBef>
                        <a:spcAft>
                          <a:spcPts val="0"/>
                        </a:spcAft>
                        <a:buNone/>
                      </a:pPr>
                      <a:r>
                        <a:rPr lang="en">
                          <a:latin typeface="Questrial"/>
                          <a:ea typeface="Questrial"/>
                          <a:cs typeface="Questrial"/>
                          <a:sym typeface="Questrial"/>
                        </a:rPr>
                        <a:t>STMicro Nucleo-F207</a:t>
                      </a:r>
                      <a:endParaRPr>
                        <a:latin typeface="Questrial"/>
                        <a:ea typeface="Questrial"/>
                        <a:cs typeface="Questrial"/>
                        <a:sym typeface="Questrial"/>
                      </a:endParaRPr>
                    </a:p>
                  </a:txBody>
                  <a:tcPr marT="63500" marB="63500" marR="63500" marL="63500">
                    <a:lnL cap="flat" cmpd="sng" w="57150">
                      <a:solidFill>
                        <a:srgbClr val="FFFF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120MHz</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128KB</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1MB</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140</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$24.47</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57150">
                      <a:solidFill>
                        <a:srgbClr val="FFFF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r>
              <a:tr h="1004700">
                <a:tc>
                  <a:txBody>
                    <a:bodyPr>
                      <a:noAutofit/>
                    </a:bodyPr>
                    <a:lstStyle/>
                    <a:p>
                      <a:pPr indent="0" lvl="0" marL="0" rtl="0" algn="l">
                        <a:spcBef>
                          <a:spcPts val="0"/>
                        </a:spcBef>
                        <a:spcAft>
                          <a:spcPts val="0"/>
                        </a:spcAft>
                        <a:buNone/>
                      </a:pPr>
                      <a:r>
                        <a:rPr lang="en">
                          <a:latin typeface="Questrial"/>
                          <a:ea typeface="Questrial"/>
                          <a:cs typeface="Questrial"/>
                          <a:sym typeface="Questrial"/>
                        </a:rPr>
                        <a:t>Arduino Uno</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20MHz</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2KB</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32KB</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23</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9999"/>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$23.38</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57150">
                      <a:solidFill>
                        <a:srgbClr val="FFFF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r>
            </a:tbl>
          </a:graphicData>
        </a:graphic>
      </p:graphicFrame>
      <p:pic>
        <p:nvPicPr>
          <p:cNvPr id="178" name="Google Shape;178;p27"/>
          <p:cNvPicPr preferRelativeResize="0"/>
          <p:nvPr/>
        </p:nvPicPr>
        <p:blipFill rotWithShape="1">
          <a:blip r:embed="rId3">
            <a:alphaModFix/>
          </a:blip>
          <a:srcRect b="12484" l="11467" r="12132" t="11109"/>
          <a:stretch/>
        </p:blipFill>
        <p:spPr>
          <a:xfrm>
            <a:off x="159325" y="2077925"/>
            <a:ext cx="2393100" cy="2393100"/>
          </a:xfrm>
          <a:prstGeom prst="rect">
            <a:avLst/>
          </a:prstGeom>
          <a:noFill/>
          <a:ln>
            <a:noFill/>
          </a:ln>
        </p:spPr>
      </p:pic>
      <p:sp>
        <p:nvSpPr>
          <p:cNvPr id="179" name="Google Shape;179;p27"/>
          <p:cNvSpPr txBox="1"/>
          <p:nvPr/>
        </p:nvSpPr>
        <p:spPr>
          <a:xfrm>
            <a:off x="8767325" y="4894200"/>
            <a:ext cx="4614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chemeClr val="dk2"/>
                </a:solidFill>
                <a:latin typeface="Questrial"/>
                <a:ea typeface="Questrial"/>
                <a:cs typeface="Questrial"/>
                <a:sym typeface="Questrial"/>
              </a:rPr>
              <a:t>[8]</a:t>
            </a:r>
            <a:endParaRPr sz="600">
              <a:solidFill>
                <a:schemeClr val="dk2"/>
              </a:solidFill>
              <a:latin typeface="Questrial"/>
              <a:ea typeface="Questrial"/>
              <a:cs typeface="Questrial"/>
              <a:sym typeface="Quest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Temperature Probe</a:t>
            </a:r>
            <a:endParaRPr sz="4200"/>
          </a:p>
        </p:txBody>
      </p:sp>
      <p:pic>
        <p:nvPicPr>
          <p:cNvPr id="185" name="Google Shape;185;p28"/>
          <p:cNvPicPr preferRelativeResize="0"/>
          <p:nvPr/>
        </p:nvPicPr>
        <p:blipFill>
          <a:blip r:embed="rId3">
            <a:alphaModFix/>
          </a:blip>
          <a:stretch>
            <a:fillRect/>
          </a:stretch>
        </p:blipFill>
        <p:spPr>
          <a:xfrm>
            <a:off x="311725" y="1384175"/>
            <a:ext cx="2193900" cy="1645426"/>
          </a:xfrm>
          <a:prstGeom prst="rect">
            <a:avLst/>
          </a:prstGeom>
          <a:noFill/>
          <a:ln>
            <a:noFill/>
          </a:ln>
        </p:spPr>
      </p:pic>
      <p:pic>
        <p:nvPicPr>
          <p:cNvPr id="186" name="Google Shape;186;p28"/>
          <p:cNvPicPr preferRelativeResize="0"/>
          <p:nvPr/>
        </p:nvPicPr>
        <p:blipFill>
          <a:blip r:embed="rId4">
            <a:alphaModFix/>
          </a:blip>
          <a:stretch>
            <a:fillRect/>
          </a:stretch>
        </p:blipFill>
        <p:spPr>
          <a:xfrm>
            <a:off x="311725" y="3328100"/>
            <a:ext cx="2193900" cy="1645426"/>
          </a:xfrm>
          <a:prstGeom prst="rect">
            <a:avLst/>
          </a:prstGeom>
          <a:noFill/>
          <a:ln>
            <a:noFill/>
          </a:ln>
        </p:spPr>
      </p:pic>
      <p:sp>
        <p:nvSpPr>
          <p:cNvPr id="187" name="Google Shape;187;p28"/>
          <p:cNvSpPr txBox="1"/>
          <p:nvPr/>
        </p:nvSpPr>
        <p:spPr>
          <a:xfrm>
            <a:off x="8767325" y="4894200"/>
            <a:ext cx="4614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chemeClr val="dk2"/>
                </a:solidFill>
                <a:latin typeface="Questrial"/>
                <a:ea typeface="Questrial"/>
                <a:cs typeface="Questrial"/>
                <a:sym typeface="Questrial"/>
              </a:rPr>
              <a:t>[9], [10]</a:t>
            </a:r>
            <a:endParaRPr sz="600">
              <a:solidFill>
                <a:schemeClr val="dk2"/>
              </a:solidFill>
              <a:latin typeface="Questrial"/>
              <a:ea typeface="Questrial"/>
              <a:cs typeface="Questrial"/>
              <a:sym typeface="Questrial"/>
            </a:endParaRPr>
          </a:p>
        </p:txBody>
      </p:sp>
      <p:graphicFrame>
        <p:nvGraphicFramePr>
          <p:cNvPr id="188" name="Google Shape;188;p28"/>
          <p:cNvGraphicFramePr/>
          <p:nvPr/>
        </p:nvGraphicFramePr>
        <p:xfrm>
          <a:off x="3178400" y="2212800"/>
          <a:ext cx="3000000" cy="3000000"/>
        </p:xfrm>
        <a:graphic>
          <a:graphicData uri="http://schemas.openxmlformats.org/drawingml/2006/table">
            <a:tbl>
              <a:tblPr>
                <a:noFill/>
                <a:tableStyleId>{1A5E3A1E-2FAB-48E5-9011-E7AC2DD1AE4D}</a:tableStyleId>
              </a:tblPr>
              <a:tblGrid>
                <a:gridCol w="1927725"/>
                <a:gridCol w="1202000"/>
                <a:gridCol w="1152825"/>
                <a:gridCol w="1042150"/>
              </a:tblGrid>
              <a:tr h="656550">
                <a:tc>
                  <a:txBody>
                    <a:bodyPr>
                      <a:noAutofit/>
                    </a:bodyPr>
                    <a:lstStyle/>
                    <a:p>
                      <a:pPr indent="0" lvl="0" marL="0" rtl="0" algn="l">
                        <a:spcBef>
                          <a:spcPts val="0"/>
                        </a:spcBef>
                        <a:spcAft>
                          <a:spcPts val="0"/>
                        </a:spcAft>
                        <a:buNone/>
                      </a:pPr>
                      <a:r>
                        <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Temp Range (</a:t>
                      </a:r>
                      <a:r>
                        <a:rPr b="1" lang="en">
                          <a:latin typeface="Questrial"/>
                          <a:ea typeface="Questrial"/>
                          <a:cs typeface="Questrial"/>
                          <a:sym typeface="Questrial"/>
                        </a:rPr>
                        <a:t>°C)</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Accuracy</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Interface</a:t>
                      </a:r>
                      <a:endParaRPr b="1">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r>
              <a:tr h="656550">
                <a:tc>
                  <a:txBody>
                    <a:bodyPr>
                      <a:noAutofit/>
                    </a:bodyPr>
                    <a:lstStyle/>
                    <a:p>
                      <a:pPr indent="0" lvl="0" marL="0" rtl="0" algn="l">
                        <a:spcBef>
                          <a:spcPts val="0"/>
                        </a:spcBef>
                        <a:spcAft>
                          <a:spcPts val="0"/>
                        </a:spcAft>
                        <a:buNone/>
                      </a:pPr>
                      <a:r>
                        <a:rPr lang="en">
                          <a:latin typeface="Questrial"/>
                          <a:ea typeface="Questrial"/>
                          <a:cs typeface="Questrial"/>
                          <a:sym typeface="Questrial"/>
                        </a:rPr>
                        <a:t>Requirements</a:t>
                      </a:r>
                      <a:endParaRPr>
                        <a:latin typeface="Questrial"/>
                        <a:ea typeface="Questrial"/>
                        <a:cs typeface="Questrial"/>
                        <a:sym typeface="Questrial"/>
                      </a:endParaRPr>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100</a:t>
                      </a:r>
                      <a:r>
                        <a:rPr lang="en">
                          <a:latin typeface="Questrial"/>
                          <a:ea typeface="Questrial"/>
                          <a:cs typeface="Questrial"/>
                          <a:sym typeface="Questrial"/>
                        </a:rPr>
                        <a:t>°C ~ 300°C</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 5</a:t>
                      </a:r>
                      <a:r>
                        <a:rPr lang="en">
                          <a:latin typeface="Questrial"/>
                          <a:ea typeface="Questrial"/>
                          <a:cs typeface="Questrial"/>
                          <a:sym typeface="Questrial"/>
                        </a:rPr>
                        <a:t>°C</a:t>
                      </a:r>
                      <a:endParaRPr>
                        <a:latin typeface="Questrial"/>
                        <a:ea typeface="Questrial"/>
                        <a:cs typeface="Questrial"/>
                        <a:sym typeface="Questrial"/>
                      </a:endParaRPr>
                    </a:p>
                    <a:p>
                      <a:pPr indent="0" lvl="0" marL="0" rtl="0" algn="l">
                        <a:spcBef>
                          <a:spcPts val="0"/>
                        </a:spcBef>
                        <a:spcAft>
                          <a:spcPts val="0"/>
                        </a:spcAft>
                        <a:buNone/>
                      </a:pPr>
                      <a:r>
                        <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Digital</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r>
              <a:tr h="656550">
                <a:tc>
                  <a:txBody>
                    <a:bodyPr>
                      <a:noAutofit/>
                    </a:bodyPr>
                    <a:lstStyle/>
                    <a:p>
                      <a:pPr indent="0" lvl="0" marL="0" rtl="0" algn="l">
                        <a:spcBef>
                          <a:spcPts val="0"/>
                        </a:spcBef>
                        <a:spcAft>
                          <a:spcPts val="0"/>
                        </a:spcAft>
                        <a:buNone/>
                      </a:pPr>
                      <a:r>
                        <a:rPr lang="en">
                          <a:latin typeface="Questrial"/>
                          <a:ea typeface="Questrial"/>
                          <a:cs typeface="Questrial"/>
                          <a:sym typeface="Questrial"/>
                        </a:rPr>
                        <a:t>K-Type Thermocouple + MAX31855 Breakout Board</a:t>
                      </a:r>
                      <a:endParaRPr>
                        <a:latin typeface="Questrial"/>
                        <a:ea typeface="Questrial"/>
                        <a:cs typeface="Questrial"/>
                        <a:sym typeface="Questrial"/>
                      </a:endParaRPr>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-2</a:t>
                      </a:r>
                      <a:r>
                        <a:rPr lang="en">
                          <a:latin typeface="Questrial"/>
                          <a:ea typeface="Questrial"/>
                          <a:cs typeface="Questrial"/>
                          <a:sym typeface="Questrial"/>
                        </a:rPr>
                        <a:t>00°C ~ 1350°C</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 2°C</a:t>
                      </a:r>
                      <a:endParaRPr>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0"/>
                        </a:spcAft>
                        <a:buNone/>
                      </a:pPr>
                      <a:r>
                        <a:rPr lang="en">
                          <a:highlight>
                            <a:srgbClr val="B6D7A8"/>
                          </a:highlight>
                          <a:latin typeface="Questrial"/>
                          <a:ea typeface="Questrial"/>
                          <a:cs typeface="Questrial"/>
                          <a:sym typeface="Questrial"/>
                        </a:rPr>
                        <a:t>SPI</a:t>
                      </a:r>
                      <a:endParaRPr>
                        <a:highlight>
                          <a:srgbClr val="B6D7A8"/>
                        </a:highlight>
                        <a:latin typeface="Questrial"/>
                        <a:ea typeface="Questrial"/>
                        <a:cs typeface="Questrial"/>
                        <a:sym typeface="Questria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Solid State </a:t>
            </a:r>
            <a:r>
              <a:rPr lang="en" sz="4200"/>
              <a:t>Relay</a:t>
            </a:r>
            <a:endParaRPr sz="4200"/>
          </a:p>
        </p:txBody>
      </p:sp>
      <p:sp>
        <p:nvSpPr>
          <p:cNvPr id="194" name="Google Shape;194;p29"/>
          <p:cNvSpPr txBox="1"/>
          <p:nvPr/>
        </p:nvSpPr>
        <p:spPr>
          <a:xfrm>
            <a:off x="8358225"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[11], [12]</a:t>
            </a:r>
            <a:endParaRPr sz="900">
              <a:solidFill>
                <a:schemeClr val="dk2"/>
              </a:solidFill>
              <a:latin typeface="Questrial"/>
              <a:ea typeface="Questrial"/>
              <a:cs typeface="Questrial"/>
              <a:sym typeface="Questrial"/>
            </a:endParaRPr>
          </a:p>
        </p:txBody>
      </p:sp>
      <p:graphicFrame>
        <p:nvGraphicFramePr>
          <p:cNvPr id="195" name="Google Shape;195;p29"/>
          <p:cNvGraphicFramePr/>
          <p:nvPr/>
        </p:nvGraphicFramePr>
        <p:xfrm>
          <a:off x="232525" y="2997513"/>
          <a:ext cx="3000000" cy="3000000"/>
        </p:xfrm>
        <a:graphic>
          <a:graphicData uri="http://schemas.openxmlformats.org/drawingml/2006/table">
            <a:tbl>
              <a:tblPr>
                <a:noFill/>
                <a:tableStyleId>{1A5E3A1E-2FAB-48E5-9011-E7AC2DD1AE4D}</a:tableStyleId>
              </a:tblPr>
              <a:tblGrid>
                <a:gridCol w="1526700"/>
                <a:gridCol w="886000"/>
                <a:gridCol w="1206350"/>
                <a:gridCol w="1206350"/>
                <a:gridCol w="1206350"/>
                <a:gridCol w="1206350"/>
                <a:gridCol w="1206350"/>
              </a:tblGrid>
              <a:tr h="768125">
                <a:tc>
                  <a:txBody>
                    <a:bodyPr>
                      <a:noAutofit/>
                    </a:bodyPr>
                    <a:lstStyle/>
                    <a:p>
                      <a:pPr indent="0" lvl="0" marL="0" rtl="0" algn="l">
                        <a:spcBef>
                          <a:spcPts val="0"/>
                        </a:spcBef>
                        <a:spcAft>
                          <a:spcPts val="1000"/>
                        </a:spcAft>
                        <a:buNone/>
                      </a:pPr>
                      <a:r>
                        <a:rPr b="1" lang="en">
                          <a:latin typeface="Questrial"/>
                          <a:ea typeface="Questrial"/>
                          <a:cs typeface="Questrial"/>
                          <a:sym typeface="Questrial"/>
                        </a:rPr>
                        <a:t>Element</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Price per Unit (USD)</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Input Rating</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Voltage Load Rating</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Amperage Load Rating</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Response Time (on cycle)</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b="1" lang="en">
                          <a:latin typeface="Questrial"/>
                          <a:ea typeface="Questrial"/>
                          <a:cs typeface="Questrial"/>
                          <a:sym typeface="Questrial"/>
                        </a:rPr>
                        <a:t>Response Time (off cycle)</a:t>
                      </a:r>
                      <a:endParaRPr b="1">
                        <a:latin typeface="Questrial"/>
                        <a:ea typeface="Questrial"/>
                        <a:cs typeface="Questrial"/>
                        <a:sym typeface="Questrial"/>
                      </a:endParaRPr>
                    </a:p>
                  </a:txBody>
                  <a:tcPr marT="63500" marB="63500" marR="63500" marL="63500">
                    <a:lnB cap="flat" cmpd="sng" w="57150">
                      <a:solidFill>
                        <a:srgbClr val="FFFF00"/>
                      </a:solidFill>
                      <a:prstDash val="solid"/>
                      <a:round/>
                      <a:headEnd len="sm" w="sm" type="none"/>
                      <a:tailEnd len="sm" w="sm" type="none"/>
                    </a:lnB>
                    <a:solidFill>
                      <a:srgbClr val="EFEFEF"/>
                    </a:solidFill>
                  </a:tcPr>
                </a:tc>
              </a:tr>
              <a:tr h="12700">
                <a:tc>
                  <a:txBody>
                    <a:bodyPr>
                      <a:noAutofit/>
                    </a:bodyPr>
                    <a:lstStyle/>
                    <a:p>
                      <a:pPr indent="0" lvl="0" marL="0" rtl="0" algn="l">
                        <a:spcBef>
                          <a:spcPts val="0"/>
                        </a:spcBef>
                        <a:spcAft>
                          <a:spcPts val="1000"/>
                        </a:spcAft>
                        <a:buNone/>
                      </a:pPr>
                      <a:r>
                        <a:rPr lang="en">
                          <a:latin typeface="Questrial"/>
                          <a:ea typeface="Questrial"/>
                          <a:cs typeface="Questrial"/>
                          <a:sym typeface="Questrial"/>
                        </a:rPr>
                        <a:t>Fotek SSR-25DA</a:t>
                      </a:r>
                      <a:endParaRPr>
                        <a:latin typeface="Questrial"/>
                        <a:ea typeface="Questrial"/>
                        <a:cs typeface="Questrial"/>
                        <a:sym typeface="Questrial"/>
                      </a:endParaRPr>
                    </a:p>
                  </a:txBody>
                  <a:tcPr marT="63500" marB="63500" marR="63500" marL="63500">
                    <a:lnL cap="flat" cmpd="sng" w="57150">
                      <a:solidFill>
                        <a:srgbClr val="FFFF00"/>
                      </a:solidFill>
                      <a:prstDash val="solid"/>
                      <a:round/>
                      <a:headEnd len="sm" w="sm" type="none"/>
                      <a:tailEnd len="sm" w="sm" type="none"/>
                    </a:lnL>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EFEFEF"/>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$16.50</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3-32VDC</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24-380VAC</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25A</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10 ms</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10 ms</a:t>
                      </a:r>
                      <a:endParaRPr>
                        <a:latin typeface="Questrial"/>
                        <a:ea typeface="Questrial"/>
                        <a:cs typeface="Questrial"/>
                        <a:sym typeface="Questrial"/>
                      </a:endParaRPr>
                    </a:p>
                  </a:txBody>
                  <a:tcPr marT="63500" marB="63500" marR="63500" marL="63500">
                    <a:lnR cap="flat" cmpd="sng" w="57150">
                      <a:solidFill>
                        <a:srgbClr val="FFFF00"/>
                      </a:solidFill>
                      <a:prstDash val="solid"/>
                      <a:round/>
                      <a:headEnd len="sm" w="sm" type="none"/>
                      <a:tailEnd len="sm" w="sm" type="none"/>
                    </a:lnR>
                    <a:lnT cap="flat" cmpd="sng" w="57150">
                      <a:solidFill>
                        <a:srgbClr val="FFFF00"/>
                      </a:solidFill>
                      <a:prstDash val="solid"/>
                      <a:round/>
                      <a:headEnd len="sm" w="sm" type="none"/>
                      <a:tailEnd len="sm" w="sm" type="none"/>
                    </a:lnT>
                    <a:lnB cap="flat" cmpd="sng" w="57150">
                      <a:solidFill>
                        <a:srgbClr val="FFFF00"/>
                      </a:solidFill>
                      <a:prstDash val="solid"/>
                      <a:round/>
                      <a:headEnd len="sm" w="sm" type="none"/>
                      <a:tailEnd len="sm" w="sm" type="none"/>
                    </a:lnB>
                    <a:solidFill>
                      <a:srgbClr val="B6D7A8"/>
                    </a:solidFill>
                  </a:tcPr>
                </a:tc>
              </a:tr>
              <a:tr h="12700">
                <a:tc>
                  <a:txBody>
                    <a:bodyPr>
                      <a:noAutofit/>
                    </a:bodyPr>
                    <a:lstStyle/>
                    <a:p>
                      <a:pPr indent="0" lvl="0" marL="0" rtl="0" algn="l">
                        <a:spcBef>
                          <a:spcPts val="0"/>
                        </a:spcBef>
                        <a:spcAft>
                          <a:spcPts val="1000"/>
                        </a:spcAft>
                        <a:buNone/>
                      </a:pPr>
                      <a:r>
                        <a:rPr lang="en">
                          <a:latin typeface="Questrial"/>
                          <a:ea typeface="Questrial"/>
                          <a:cs typeface="Questrial"/>
                          <a:sym typeface="Questrial"/>
                        </a:rPr>
                        <a:t>TE SSRDC-200D12</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EFEFEF"/>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$40.06</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EA9999"/>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3.5-32VDC</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0-200VAC</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25A</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600 µs</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B6D7A8"/>
                    </a:solidFill>
                  </a:tcPr>
                </a:tc>
                <a:tc>
                  <a:txBody>
                    <a:bodyPr>
                      <a:noAutofit/>
                    </a:bodyPr>
                    <a:lstStyle/>
                    <a:p>
                      <a:pPr indent="0" lvl="0" marL="0" rtl="0" algn="l">
                        <a:spcBef>
                          <a:spcPts val="0"/>
                        </a:spcBef>
                        <a:spcAft>
                          <a:spcPts val="1000"/>
                        </a:spcAft>
                        <a:buNone/>
                      </a:pPr>
                      <a:r>
                        <a:rPr lang="en">
                          <a:latin typeface="Questrial"/>
                          <a:ea typeface="Questrial"/>
                          <a:cs typeface="Questrial"/>
                          <a:sym typeface="Questrial"/>
                        </a:rPr>
                        <a:t>2.6 ms</a:t>
                      </a:r>
                      <a:endParaRPr>
                        <a:latin typeface="Questrial"/>
                        <a:ea typeface="Questrial"/>
                        <a:cs typeface="Questrial"/>
                        <a:sym typeface="Questrial"/>
                      </a:endParaRPr>
                    </a:p>
                  </a:txBody>
                  <a:tcPr marT="63500" marB="63500" marR="63500" marL="63500">
                    <a:lnT cap="flat" cmpd="sng" w="57150">
                      <a:solidFill>
                        <a:srgbClr val="FFFF00"/>
                      </a:solidFill>
                      <a:prstDash val="solid"/>
                      <a:round/>
                      <a:headEnd len="sm" w="sm" type="none"/>
                      <a:tailEnd len="sm" w="sm" type="none"/>
                    </a:lnT>
                    <a:solidFill>
                      <a:srgbClr val="B6D7A8"/>
                    </a:solidFill>
                  </a:tcPr>
                </a:tc>
              </a:tr>
            </a:tbl>
          </a:graphicData>
        </a:graphic>
      </p:graphicFrame>
      <p:pic>
        <p:nvPicPr>
          <p:cNvPr id="196" name="Google Shape;196;p29"/>
          <p:cNvPicPr preferRelativeResize="0"/>
          <p:nvPr/>
        </p:nvPicPr>
        <p:blipFill>
          <a:blip r:embed="rId3">
            <a:alphaModFix/>
          </a:blip>
          <a:stretch>
            <a:fillRect/>
          </a:stretch>
        </p:blipFill>
        <p:spPr>
          <a:xfrm>
            <a:off x="1772425" y="1367700"/>
            <a:ext cx="1820400" cy="1485450"/>
          </a:xfrm>
          <a:prstGeom prst="rect">
            <a:avLst/>
          </a:prstGeom>
          <a:noFill/>
          <a:ln>
            <a:noFill/>
          </a:ln>
        </p:spPr>
      </p:pic>
      <p:pic>
        <p:nvPicPr>
          <p:cNvPr id="197" name="Google Shape;197;p29"/>
          <p:cNvPicPr preferRelativeResize="0"/>
          <p:nvPr/>
        </p:nvPicPr>
        <p:blipFill rotWithShape="1">
          <a:blip r:embed="rId4">
            <a:alphaModFix/>
          </a:blip>
          <a:srcRect b="11813" l="13588" r="13588" t="15039"/>
          <a:stretch/>
        </p:blipFill>
        <p:spPr>
          <a:xfrm>
            <a:off x="5772125" y="1380425"/>
            <a:ext cx="1466158" cy="147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Fan Controller</a:t>
            </a:r>
            <a:endParaRPr sz="4200"/>
          </a:p>
        </p:txBody>
      </p:sp>
      <p:pic>
        <p:nvPicPr>
          <p:cNvPr id="203" name="Google Shape;203;p30"/>
          <p:cNvPicPr preferRelativeResize="0"/>
          <p:nvPr/>
        </p:nvPicPr>
        <p:blipFill>
          <a:blip r:embed="rId3">
            <a:alphaModFix/>
          </a:blip>
          <a:stretch>
            <a:fillRect/>
          </a:stretch>
        </p:blipFill>
        <p:spPr>
          <a:xfrm>
            <a:off x="1659375" y="1374450"/>
            <a:ext cx="5825309" cy="3714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Bluetooth Module</a:t>
            </a:r>
            <a:endParaRPr sz="4200"/>
          </a:p>
        </p:txBody>
      </p:sp>
      <p:pic>
        <p:nvPicPr>
          <p:cNvPr id="209" name="Google Shape;209;p31"/>
          <p:cNvPicPr preferRelativeResize="0"/>
          <p:nvPr/>
        </p:nvPicPr>
        <p:blipFill>
          <a:blip r:embed="rId3">
            <a:alphaModFix/>
          </a:blip>
          <a:stretch>
            <a:fillRect/>
          </a:stretch>
        </p:blipFill>
        <p:spPr>
          <a:xfrm>
            <a:off x="3202683" y="1342875"/>
            <a:ext cx="2534438" cy="1900824"/>
          </a:xfrm>
          <a:prstGeom prst="rect">
            <a:avLst/>
          </a:prstGeom>
          <a:noFill/>
          <a:ln>
            <a:noFill/>
          </a:ln>
        </p:spPr>
      </p:pic>
      <p:sp>
        <p:nvSpPr>
          <p:cNvPr id="210" name="Google Shape;210;p31"/>
          <p:cNvSpPr txBox="1"/>
          <p:nvPr/>
        </p:nvSpPr>
        <p:spPr>
          <a:xfrm>
            <a:off x="8358200"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 [13]</a:t>
            </a:r>
            <a:endParaRPr sz="900">
              <a:solidFill>
                <a:schemeClr val="dk2"/>
              </a:solidFill>
              <a:latin typeface="Questrial"/>
              <a:ea typeface="Questrial"/>
              <a:cs typeface="Questrial"/>
              <a:sym typeface="Questrial"/>
            </a:endParaRPr>
          </a:p>
        </p:txBody>
      </p:sp>
      <p:graphicFrame>
        <p:nvGraphicFramePr>
          <p:cNvPr id="211" name="Google Shape;211;p31"/>
          <p:cNvGraphicFramePr/>
          <p:nvPr/>
        </p:nvGraphicFramePr>
        <p:xfrm>
          <a:off x="1310638" y="3312400"/>
          <a:ext cx="3000000" cy="3000000"/>
        </p:xfrm>
        <a:graphic>
          <a:graphicData uri="http://schemas.openxmlformats.org/drawingml/2006/table">
            <a:tbl>
              <a:tblPr>
                <a:noFill/>
                <a:tableStyleId>{391512A3-CDBC-4F14-BBF1-1CB0ED753CDE}</a:tableStyleId>
              </a:tblPr>
              <a:tblGrid>
                <a:gridCol w="1976175"/>
                <a:gridCol w="1348700"/>
                <a:gridCol w="1885925"/>
                <a:gridCol w="1351225"/>
              </a:tblGrid>
              <a:tr h="468400">
                <a:tc>
                  <a:txBody>
                    <a:bodyPr>
                      <a:noAutofit/>
                    </a:bodyPr>
                    <a:lstStyle/>
                    <a:p>
                      <a:pPr indent="0" lvl="0" marL="0" rtl="0" algn="l">
                        <a:spcBef>
                          <a:spcPts val="0"/>
                        </a:spcBef>
                        <a:spcAft>
                          <a:spcPts val="0"/>
                        </a:spcAft>
                        <a:buNone/>
                      </a:pPr>
                      <a:r>
                        <a:t/>
                      </a:r>
                      <a:endParaRPr>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Bluetooth</a:t>
                      </a:r>
                      <a:endParaRPr b="1">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Range</a:t>
                      </a:r>
                      <a:endParaRPr b="1">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b="1" lang="en">
                          <a:latin typeface="Questrial"/>
                          <a:ea typeface="Questrial"/>
                          <a:cs typeface="Questrial"/>
                          <a:sym typeface="Questrial"/>
                        </a:rPr>
                        <a:t>Libraries</a:t>
                      </a:r>
                      <a:endParaRPr b="1">
                        <a:latin typeface="Questrial"/>
                        <a:ea typeface="Questrial"/>
                        <a:cs typeface="Questrial"/>
                        <a:sym typeface="Questrial"/>
                      </a:endParaRPr>
                    </a:p>
                  </a:txBody>
                  <a:tcPr marT="91425" marB="91425" marR="91425" marL="91425">
                    <a:solidFill>
                      <a:srgbClr val="EFEFEF"/>
                    </a:solidFill>
                  </a:tcPr>
                </a:tc>
              </a:tr>
              <a:tr h="463900">
                <a:tc>
                  <a:txBody>
                    <a:bodyPr>
                      <a:noAutofit/>
                    </a:bodyPr>
                    <a:lstStyle/>
                    <a:p>
                      <a:pPr indent="0" lvl="0" marL="0" rtl="0" algn="l">
                        <a:spcBef>
                          <a:spcPts val="0"/>
                        </a:spcBef>
                        <a:spcAft>
                          <a:spcPts val="0"/>
                        </a:spcAft>
                        <a:buNone/>
                      </a:pPr>
                      <a:r>
                        <a:rPr b="1" lang="en">
                          <a:latin typeface="Questrial"/>
                          <a:ea typeface="Questrial"/>
                          <a:cs typeface="Questrial"/>
                          <a:sym typeface="Questrial"/>
                        </a:rPr>
                        <a:t>Requirements</a:t>
                      </a:r>
                      <a:endParaRPr b="1">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BT 4.0 + BLE</a:t>
                      </a:r>
                      <a:endParaRPr>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3M</a:t>
                      </a:r>
                      <a:endParaRPr>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Any</a:t>
                      </a:r>
                      <a:endParaRPr>
                        <a:latin typeface="Questrial"/>
                        <a:ea typeface="Questrial"/>
                        <a:cs typeface="Questrial"/>
                        <a:sym typeface="Questrial"/>
                      </a:endParaRPr>
                    </a:p>
                  </a:txBody>
                  <a:tcPr marT="91425" marB="91425" marR="91425" marL="91425">
                    <a:solidFill>
                      <a:srgbClr val="EFEFEF"/>
                    </a:solidFill>
                  </a:tcPr>
                </a:tc>
              </a:tr>
              <a:tr h="735500">
                <a:tc>
                  <a:txBody>
                    <a:bodyPr>
                      <a:noAutofit/>
                    </a:bodyPr>
                    <a:lstStyle/>
                    <a:p>
                      <a:pPr indent="0" lvl="0" marL="0" rtl="0" algn="l">
                        <a:spcBef>
                          <a:spcPts val="0"/>
                        </a:spcBef>
                        <a:spcAft>
                          <a:spcPts val="0"/>
                        </a:spcAft>
                        <a:buNone/>
                      </a:pPr>
                      <a:r>
                        <a:rPr b="1" lang="en">
                          <a:latin typeface="Questrial"/>
                          <a:ea typeface="Questrial"/>
                          <a:cs typeface="Questrial"/>
                          <a:sym typeface="Questrial"/>
                        </a:rPr>
                        <a:t>SPBTLE-RF</a:t>
                      </a:r>
                      <a:endParaRPr b="1">
                        <a:latin typeface="Questrial"/>
                        <a:ea typeface="Questrial"/>
                        <a:cs typeface="Questrial"/>
                        <a:sym typeface="Questrial"/>
                      </a:endParaRPr>
                    </a:p>
                  </a:txBody>
                  <a:tcPr marT="91425" marB="91425" marR="91425" marL="91425">
                    <a:solidFill>
                      <a:srgbClr val="EFEFEF"/>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BT 4.1 + BLE</a:t>
                      </a:r>
                      <a:endParaRPr>
                        <a:latin typeface="Questrial"/>
                        <a:ea typeface="Questrial"/>
                        <a:cs typeface="Questrial"/>
                        <a:sym typeface="Questrial"/>
                      </a:endParaRPr>
                    </a:p>
                  </a:txBody>
                  <a:tcPr marT="91425" marB="91425" marR="91425" marL="91425">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50M (Theoretical)</a:t>
                      </a:r>
                      <a:endParaRPr>
                        <a:latin typeface="Questrial"/>
                        <a:ea typeface="Questrial"/>
                        <a:cs typeface="Questrial"/>
                        <a:sym typeface="Questrial"/>
                      </a:endParaRPr>
                    </a:p>
                  </a:txBody>
                  <a:tcPr marT="91425" marB="91425" marR="91425" marL="91425">
                    <a:solidFill>
                      <a:srgbClr val="B6D7A8"/>
                    </a:solidFill>
                  </a:tcPr>
                </a:tc>
                <a:tc>
                  <a:txBody>
                    <a:bodyPr>
                      <a:noAutofit/>
                    </a:bodyPr>
                    <a:lstStyle/>
                    <a:p>
                      <a:pPr indent="0" lvl="0" marL="0" rtl="0" algn="l">
                        <a:spcBef>
                          <a:spcPts val="0"/>
                        </a:spcBef>
                        <a:spcAft>
                          <a:spcPts val="0"/>
                        </a:spcAft>
                        <a:buNone/>
                      </a:pPr>
                      <a:r>
                        <a:rPr lang="en">
                          <a:latin typeface="Questrial"/>
                          <a:ea typeface="Questrial"/>
                          <a:cs typeface="Questrial"/>
                          <a:sym typeface="Questrial"/>
                        </a:rPr>
                        <a:t>First Party Libs</a:t>
                      </a:r>
                      <a:endParaRPr>
                        <a:latin typeface="Questrial"/>
                        <a:ea typeface="Questrial"/>
                        <a:cs typeface="Questrial"/>
                        <a:sym typeface="Questrial"/>
                      </a:endParaRPr>
                    </a:p>
                  </a:txBody>
                  <a:tcPr marT="91425" marB="91425" marR="91425" marL="91425">
                    <a:solidFill>
                      <a:srgbClr val="B6D7A8"/>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nvSpPr>
        <p:spPr>
          <a:xfrm>
            <a:off x="52801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Noah Siano</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Computer</a:t>
            </a:r>
            <a:r>
              <a:rPr lang="en" sz="1100">
                <a:latin typeface="Questrial"/>
                <a:ea typeface="Questrial"/>
                <a:cs typeface="Questrial"/>
                <a:sym typeface="Questrial"/>
              </a:rPr>
              <a:t>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Application Development</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Website Development</a:t>
            </a:r>
            <a:endParaRPr sz="1100">
              <a:latin typeface="Questrial"/>
              <a:ea typeface="Questrial"/>
              <a:cs typeface="Questrial"/>
              <a:sym typeface="Questrial"/>
            </a:endParaRPr>
          </a:p>
        </p:txBody>
      </p:sp>
      <p:pic>
        <p:nvPicPr>
          <p:cNvPr id="73" name="Google Shape;73;p14"/>
          <p:cNvPicPr preferRelativeResize="0"/>
          <p:nvPr/>
        </p:nvPicPr>
        <p:blipFill rotWithShape="1">
          <a:blip r:embed="rId3">
            <a:alphaModFix/>
          </a:blip>
          <a:srcRect b="8622" l="7076" r="21084" t="30653"/>
          <a:stretch/>
        </p:blipFill>
        <p:spPr>
          <a:xfrm>
            <a:off x="281500" y="1641680"/>
            <a:ext cx="1471995" cy="1866472"/>
          </a:xfrm>
          <a:prstGeom prst="rect">
            <a:avLst/>
          </a:prstGeom>
          <a:noFill/>
          <a:ln>
            <a:noFill/>
          </a:ln>
          <a:effectLst>
            <a:outerShdw blurRad="57150" rotWithShape="0" algn="bl" dir="5400000" dist="28575">
              <a:srgbClr val="000000">
                <a:alpha val="50000"/>
              </a:srgbClr>
            </a:outerShdw>
          </a:effectLst>
        </p:spPr>
      </p:pic>
      <p:pic>
        <p:nvPicPr>
          <p:cNvPr id="74" name="Google Shape;74;p14"/>
          <p:cNvPicPr preferRelativeResize="0"/>
          <p:nvPr/>
        </p:nvPicPr>
        <p:blipFill rotWithShape="1">
          <a:blip r:embed="rId4">
            <a:alphaModFix/>
          </a:blip>
          <a:srcRect b="0" l="7997" r="7989" t="28982"/>
          <a:stretch/>
        </p:blipFill>
        <p:spPr>
          <a:xfrm>
            <a:off x="204387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5" name="Google Shape;75;p14"/>
          <p:cNvPicPr preferRelativeResize="0"/>
          <p:nvPr/>
        </p:nvPicPr>
        <p:blipFill rotWithShape="1">
          <a:blip r:embed="rId5">
            <a:alphaModFix/>
          </a:blip>
          <a:srcRect b="3529" l="7492" r="10801" t="27400"/>
          <a:stretch/>
        </p:blipFill>
        <p:spPr>
          <a:xfrm>
            <a:off x="380624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6" name="Google Shape;76;p14"/>
          <p:cNvPicPr preferRelativeResize="0"/>
          <p:nvPr/>
        </p:nvPicPr>
        <p:blipFill rotWithShape="1">
          <a:blip r:embed="rId6">
            <a:alphaModFix/>
          </a:blip>
          <a:srcRect b="0" l="7548" r="7540" t="28217"/>
          <a:stretch/>
        </p:blipFill>
        <p:spPr>
          <a:xfrm>
            <a:off x="5568612" y="1638518"/>
            <a:ext cx="1471995" cy="1866472"/>
          </a:xfrm>
          <a:prstGeom prst="rect">
            <a:avLst/>
          </a:prstGeom>
          <a:noFill/>
          <a:ln>
            <a:noFill/>
          </a:ln>
          <a:effectLst>
            <a:outerShdw blurRad="57150" rotWithShape="0" algn="bl" dir="5400000" dist="28575">
              <a:srgbClr val="000000">
                <a:alpha val="50000"/>
              </a:srgbClr>
            </a:outerShdw>
          </a:effectLst>
        </p:spPr>
      </p:pic>
      <p:pic>
        <p:nvPicPr>
          <p:cNvPr id="77" name="Google Shape;77;p14"/>
          <p:cNvPicPr preferRelativeResize="0"/>
          <p:nvPr/>
        </p:nvPicPr>
        <p:blipFill rotWithShape="1">
          <a:blip r:embed="rId7">
            <a:alphaModFix/>
          </a:blip>
          <a:srcRect b="16625" l="21353" r="21353" t="34946"/>
          <a:stretch/>
        </p:blipFill>
        <p:spPr>
          <a:xfrm>
            <a:off x="7330982" y="1641675"/>
            <a:ext cx="1471995" cy="1866472"/>
          </a:xfrm>
          <a:prstGeom prst="rect">
            <a:avLst/>
          </a:prstGeom>
          <a:noFill/>
          <a:ln>
            <a:noFill/>
          </a:ln>
          <a:effectLst>
            <a:outerShdw blurRad="57150" rotWithShape="0" algn="bl" dir="5400000" dist="28575">
              <a:srgbClr val="000000">
                <a:alpha val="50000"/>
              </a:srgbClr>
            </a:outerShdw>
          </a:effectLst>
        </p:spPr>
      </p:pic>
      <p:sp>
        <p:nvSpPr>
          <p:cNvPr id="78" name="Google Shape;78;p14"/>
          <p:cNvSpPr txBox="1"/>
          <p:nvPr/>
        </p:nvSpPr>
        <p:spPr>
          <a:xfrm>
            <a:off x="-70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Chaise Farrar</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Computer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Embedded Design</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Team Lead</a:t>
            </a:r>
            <a:endParaRPr>
              <a:latin typeface="Questrial"/>
              <a:ea typeface="Questrial"/>
              <a:cs typeface="Questrial"/>
              <a:sym typeface="Questrial"/>
            </a:endParaRPr>
          </a:p>
        </p:txBody>
      </p:sp>
      <p:sp>
        <p:nvSpPr>
          <p:cNvPr id="79" name="Google Shape;79;p14"/>
          <p:cNvSpPr txBox="1"/>
          <p:nvPr/>
        </p:nvSpPr>
        <p:spPr>
          <a:xfrm>
            <a:off x="17553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Drake Bolland</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Mechanical Design</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a:latin typeface="Questrial"/>
              <a:ea typeface="Questrial"/>
              <a:cs typeface="Questrial"/>
              <a:sym typeface="Questrial"/>
            </a:endParaRPr>
          </a:p>
        </p:txBody>
      </p:sp>
      <p:sp>
        <p:nvSpPr>
          <p:cNvPr id="80" name="Google Shape;80;p14"/>
          <p:cNvSpPr txBox="1"/>
          <p:nvPr/>
        </p:nvSpPr>
        <p:spPr>
          <a:xfrm>
            <a:off x="354752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JR Jamora</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Thermodynamic Modeling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a:latin typeface="Questrial"/>
              <a:ea typeface="Questrial"/>
              <a:cs typeface="Questrial"/>
              <a:sym typeface="Questrial"/>
            </a:endParaRPr>
          </a:p>
        </p:txBody>
      </p:sp>
      <p:sp>
        <p:nvSpPr>
          <p:cNvPr id="81" name="Google Shape;81;p14"/>
          <p:cNvSpPr txBox="1"/>
          <p:nvPr/>
        </p:nvSpPr>
        <p:spPr>
          <a:xfrm>
            <a:off x="70424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Rebecca Siciliano</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a:t>
            </a:r>
            <a:r>
              <a:rPr lang="en" sz="1100">
                <a:latin typeface="Questrial"/>
                <a:ea typeface="Questrial"/>
                <a:cs typeface="Questrial"/>
                <a:sym typeface="Questrial"/>
              </a:rPr>
              <a:t>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Thermodynamic Modeling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sz="1100">
              <a:latin typeface="Questrial"/>
              <a:ea typeface="Questrial"/>
              <a:cs typeface="Questrial"/>
              <a:sym typeface="Questrial"/>
            </a:endParaRPr>
          </a:p>
        </p:txBody>
      </p:sp>
      <p:sp>
        <p:nvSpPr>
          <p:cNvPr id="82" name="Google Shape;82;p1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Team Members</a:t>
            </a:r>
            <a:endParaRPr sz="42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Approach: Smartphone App</a:t>
            </a:r>
            <a:endParaRPr sz="4200"/>
          </a:p>
          <a:p>
            <a:pPr indent="0" lvl="0" marL="0" rtl="0" algn="ctr">
              <a:spcBef>
                <a:spcPts val="0"/>
              </a:spcBef>
              <a:spcAft>
                <a:spcPts val="0"/>
              </a:spcAft>
              <a:buNone/>
            </a:pPr>
            <a:r>
              <a:t/>
            </a:r>
            <a:endParaRPr/>
          </a:p>
        </p:txBody>
      </p:sp>
      <p:pic>
        <p:nvPicPr>
          <p:cNvPr id="217" name="Google Shape;217;p32"/>
          <p:cNvPicPr preferRelativeResize="0"/>
          <p:nvPr/>
        </p:nvPicPr>
        <p:blipFill rotWithShape="1">
          <a:blip r:embed="rId3">
            <a:alphaModFix/>
          </a:blip>
          <a:srcRect b="0" l="29309" r="55516" t="0"/>
          <a:stretch/>
        </p:blipFill>
        <p:spPr>
          <a:xfrm>
            <a:off x="-1571624" y="2464675"/>
            <a:ext cx="1362073" cy="1839126"/>
          </a:xfrm>
          <a:prstGeom prst="rect">
            <a:avLst/>
          </a:prstGeom>
          <a:noFill/>
          <a:ln>
            <a:noFill/>
          </a:ln>
        </p:spPr>
      </p:pic>
      <p:pic>
        <p:nvPicPr>
          <p:cNvPr id="218" name="Google Shape;218;p32"/>
          <p:cNvPicPr preferRelativeResize="0"/>
          <p:nvPr/>
        </p:nvPicPr>
        <p:blipFill>
          <a:blip r:embed="rId4">
            <a:alphaModFix/>
          </a:blip>
          <a:stretch>
            <a:fillRect/>
          </a:stretch>
        </p:blipFill>
        <p:spPr>
          <a:xfrm>
            <a:off x="390825" y="1276675"/>
            <a:ext cx="8362350" cy="39430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Approach: “Sunny Day” Use Case</a:t>
            </a:r>
            <a:endParaRPr/>
          </a:p>
        </p:txBody>
      </p:sp>
      <p:pic>
        <p:nvPicPr>
          <p:cNvPr id="224" name="Google Shape;224;p33"/>
          <p:cNvPicPr preferRelativeResize="0"/>
          <p:nvPr/>
        </p:nvPicPr>
        <p:blipFill>
          <a:blip r:embed="rId3">
            <a:alphaModFix/>
          </a:blip>
          <a:stretch>
            <a:fillRect/>
          </a:stretch>
        </p:blipFill>
        <p:spPr>
          <a:xfrm>
            <a:off x="152400" y="1942125"/>
            <a:ext cx="8839200" cy="23536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Approach: “Rainy Day” Use Case</a:t>
            </a:r>
            <a:endParaRPr/>
          </a:p>
        </p:txBody>
      </p:sp>
      <p:pic>
        <p:nvPicPr>
          <p:cNvPr id="230" name="Google Shape;230;p34"/>
          <p:cNvPicPr preferRelativeResize="0"/>
          <p:nvPr/>
        </p:nvPicPr>
        <p:blipFill rotWithShape="1">
          <a:blip r:embed="rId3">
            <a:alphaModFix/>
          </a:blip>
          <a:srcRect b="0" l="1428" r="1418" t="2846"/>
          <a:stretch/>
        </p:blipFill>
        <p:spPr>
          <a:xfrm>
            <a:off x="216512" y="1300514"/>
            <a:ext cx="8710973" cy="39083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Timeline</a:t>
            </a:r>
            <a:endParaRPr sz="4200"/>
          </a:p>
        </p:txBody>
      </p:sp>
      <p:pic>
        <p:nvPicPr>
          <p:cNvPr id="236" name="Google Shape;236;p35"/>
          <p:cNvPicPr preferRelativeResize="0"/>
          <p:nvPr/>
        </p:nvPicPr>
        <p:blipFill>
          <a:blip r:embed="rId3">
            <a:alphaModFix/>
          </a:blip>
          <a:stretch>
            <a:fillRect/>
          </a:stretch>
        </p:blipFill>
        <p:spPr>
          <a:xfrm>
            <a:off x="-431800" y="1429725"/>
            <a:ext cx="10007608" cy="3584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Timeline</a:t>
            </a:r>
            <a:endParaRPr sz="4200"/>
          </a:p>
        </p:txBody>
      </p:sp>
      <p:pic>
        <p:nvPicPr>
          <p:cNvPr id="242" name="Google Shape;242;p36"/>
          <p:cNvPicPr preferRelativeResize="0"/>
          <p:nvPr/>
        </p:nvPicPr>
        <p:blipFill>
          <a:blip r:embed="rId3">
            <a:alphaModFix/>
          </a:blip>
          <a:stretch>
            <a:fillRect/>
          </a:stretch>
        </p:blipFill>
        <p:spPr>
          <a:xfrm>
            <a:off x="-384100" y="1460525"/>
            <a:ext cx="9912252" cy="35499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References</a:t>
            </a:r>
            <a:endParaRPr sz="4200"/>
          </a:p>
        </p:txBody>
      </p:sp>
      <p:sp>
        <p:nvSpPr>
          <p:cNvPr id="248" name="Google Shape;248;p37"/>
          <p:cNvSpPr txBox="1"/>
          <p:nvPr>
            <p:ph idx="4294967295" type="body"/>
          </p:nvPr>
        </p:nvSpPr>
        <p:spPr>
          <a:xfrm>
            <a:off x="311700" y="1505700"/>
            <a:ext cx="81795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[1] </a:t>
            </a:r>
            <a:r>
              <a:rPr lang="en" sz="1200"/>
              <a:t>“Maxwell House,” Recipes. [Online]. Available: http://www.kraftrecipes.com/maxwell-house. [Accessed: 02-Oct-2018].</a:t>
            </a:r>
            <a:endParaRPr sz="1200"/>
          </a:p>
          <a:p>
            <a:pPr indent="0" lvl="0" marL="0" rtl="0" algn="l">
              <a:spcBef>
                <a:spcPts val="1600"/>
              </a:spcBef>
              <a:spcAft>
                <a:spcPts val="0"/>
              </a:spcAft>
              <a:buNone/>
            </a:pPr>
            <a:r>
              <a:rPr lang="en" sz="1200"/>
              <a:t>[2] “Folgers Coffee - The Best Part of Wakin' Up | Folgers Coffee,” History | Folgers Coffee. [Online]. Available: https://www.folgerscoffee.com/. [Accessed: 02-Oct-2018].</a:t>
            </a:r>
            <a:endParaRPr sz="1200"/>
          </a:p>
          <a:p>
            <a:pPr indent="0" lvl="0" marL="0" rtl="0" algn="l">
              <a:spcBef>
                <a:spcPts val="1600"/>
              </a:spcBef>
              <a:spcAft>
                <a:spcPts val="0"/>
              </a:spcAft>
              <a:buNone/>
            </a:pPr>
            <a:r>
              <a:rPr lang="en" sz="1200"/>
              <a:t>[3] </a:t>
            </a:r>
            <a:r>
              <a:rPr lang="en" sz="1200"/>
              <a:t>“Single Serve Coffee Makers &amp; K-Cup Pods | Keurig®,” Keurig® Coffee Makers | Best Single Cup Coffee Machines. [Online]. Available: https://www.keurig.com/. [Accessed: 02-Oct-2018].</a:t>
            </a:r>
            <a:endParaRPr sz="1200"/>
          </a:p>
          <a:p>
            <a:pPr indent="0" lvl="0" marL="0" rtl="0" algn="l">
              <a:spcBef>
                <a:spcPts val="1600"/>
              </a:spcBef>
              <a:spcAft>
                <a:spcPts val="0"/>
              </a:spcAft>
              <a:buNone/>
            </a:pPr>
            <a:r>
              <a:rPr lang="en" sz="1200"/>
              <a:t>[4] L. Wallender, “Average Kitchen Size? Well, It's Complicated...,” The Spruce. [Online]. Available: https://www.thespruce.com/average-kitchen-size-1822119. [Accessed: 24 Sep. 2018].</a:t>
            </a:r>
            <a:endParaRPr sz="1200"/>
          </a:p>
          <a:p>
            <a:pPr indent="0" lvl="0" marL="0" rtl="0" algn="l">
              <a:spcBef>
                <a:spcPts val="1600"/>
              </a:spcBef>
              <a:spcAft>
                <a:spcPts val="1600"/>
              </a:spcAft>
              <a:buNone/>
            </a:pPr>
            <a:r>
              <a:rPr lang="en" sz="1200"/>
              <a:t>[5] Digikey Electronics, “FAN BLOWER 97X33MM 12VDC WIRE,” Digikey Electronics. [Online]. Available: https://www.digikey.com/products/en?keywords=102-4396-ND. [Accessed: 02-Oct-2018]</a:t>
            </a:r>
            <a:br>
              <a:rPr lang="en" sz="1200"/>
            </a:b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References</a:t>
            </a:r>
            <a:endParaRPr sz="4200"/>
          </a:p>
        </p:txBody>
      </p:sp>
      <p:sp>
        <p:nvSpPr>
          <p:cNvPr id="254" name="Google Shape;254;p38"/>
          <p:cNvSpPr txBox="1"/>
          <p:nvPr>
            <p:ph idx="4294967295" type="body"/>
          </p:nvPr>
        </p:nvSpPr>
        <p:spPr>
          <a:xfrm>
            <a:off x="311700" y="1505700"/>
            <a:ext cx="81795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[6] StarTech Electronics, </a:t>
            </a:r>
            <a:r>
              <a:rPr lang="en" sz="1200">
                <a:solidFill>
                  <a:srgbClr val="000000"/>
                </a:solidFill>
                <a:latin typeface="Arial"/>
                <a:ea typeface="Arial"/>
                <a:cs typeface="Arial"/>
                <a:sym typeface="Arial"/>
              </a:rPr>
              <a:t>“</a:t>
            </a:r>
            <a:r>
              <a:rPr lang="en" sz="1200"/>
              <a:t>92x25mm Ball Bearing Quiet Computer Case Fan w/ TX3 Connector,” S</a:t>
            </a:r>
            <a:r>
              <a:rPr lang="en" sz="1200"/>
              <a:t>tarTech Electronics. </a:t>
            </a:r>
            <a:r>
              <a:rPr lang="en" sz="1200"/>
              <a:t>[Online]. Available: https://www.startech.com/Computer-Parts/Fans/Quiet-925cm-Dual-Ball-Bearing-Case-Fan-with-TX3-connector~FAN9X25TX3L. [Accessed: 02-Oct-2018].</a:t>
            </a:r>
            <a:endParaRPr sz="1200"/>
          </a:p>
          <a:p>
            <a:pPr indent="0" lvl="0" marL="0" rtl="0" algn="l">
              <a:spcBef>
                <a:spcPts val="1600"/>
              </a:spcBef>
              <a:spcAft>
                <a:spcPts val="0"/>
              </a:spcAft>
              <a:buNone/>
            </a:pPr>
            <a:r>
              <a:rPr lang="en" sz="1200"/>
              <a:t>[7] “1" x 48" x 24" Mineral Wool/Foil Backing High Temperature Insulation, Density 8#, Dark Brown,” Grainger. [Online]. Available: https://www.grainger.com/product/ROXUL-1-x-48-x-24-Mineral-Wool-Foil-19NE81. [Accessed: 02-Oct-2018].</a:t>
            </a:r>
            <a:endParaRPr sz="1200"/>
          </a:p>
          <a:p>
            <a:pPr indent="0" lvl="0" marL="0" rtl="0" algn="l">
              <a:spcBef>
                <a:spcPts val="1600"/>
              </a:spcBef>
              <a:spcAft>
                <a:spcPts val="0"/>
              </a:spcAft>
              <a:buNone/>
            </a:pPr>
            <a:r>
              <a:rPr lang="en" sz="1200"/>
              <a:t>[8] ST Inc, “NUCLEO-F207ZG,” ST. [Online]. Available: </a:t>
            </a:r>
            <a:r>
              <a:rPr lang="en" sz="1200" u="sng">
                <a:solidFill>
                  <a:schemeClr val="hlink"/>
                </a:solidFill>
                <a:hlinkClick r:id="rId3"/>
              </a:rPr>
              <a:t>https://www.st.com/en/evaluation-tools/nucleo-f207zg.html</a:t>
            </a:r>
            <a:r>
              <a:rPr lang="en" sz="1200"/>
              <a:t>. [Accessed 02-Oct-2018].</a:t>
            </a:r>
            <a:endParaRPr sz="1200"/>
          </a:p>
          <a:p>
            <a:pPr indent="0" lvl="0" marL="0" rtl="0" algn="l">
              <a:spcBef>
                <a:spcPts val="1600"/>
              </a:spcBef>
              <a:spcAft>
                <a:spcPts val="0"/>
              </a:spcAft>
              <a:buNone/>
            </a:pPr>
            <a:r>
              <a:rPr lang="en" sz="1200"/>
              <a:t>[9] Adafruit Industries, “Thermocouple Amplifier MAX31855 breakout board (MAX6675 upgrade),” Adafruit Industries blog RSS. [Online]. Available: https://www.adafruit.com/product/269. [Accessed: 02-Oct-2018].</a:t>
            </a:r>
            <a:endParaRPr sz="1200"/>
          </a:p>
          <a:p>
            <a:pPr indent="0" lvl="0" marL="0" rtl="0" algn="l">
              <a:spcBef>
                <a:spcPts val="1000"/>
              </a:spcBef>
              <a:spcAft>
                <a:spcPts val="0"/>
              </a:spcAft>
              <a:buNone/>
            </a:pPr>
            <a:r>
              <a:rPr lang="en" sz="1200"/>
              <a:t>[10] Adafruit Industries, “Thermocouple Type-K Glass Braid Insulated - K” Adafruit Industries blog RSS. [Online]. Available: https://www.adafruit.com/product/270. [Accessed: 02-Oct-2018].</a:t>
            </a:r>
            <a:endParaRPr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References</a:t>
            </a:r>
            <a:endParaRPr sz="4200"/>
          </a:p>
        </p:txBody>
      </p:sp>
      <p:sp>
        <p:nvSpPr>
          <p:cNvPr id="260" name="Google Shape;260;p39"/>
          <p:cNvSpPr txBox="1"/>
          <p:nvPr>
            <p:ph idx="4294967295" type="body"/>
          </p:nvPr>
        </p:nvSpPr>
        <p:spPr>
          <a:xfrm>
            <a:off x="311700" y="1505700"/>
            <a:ext cx="8179500" cy="30762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en" sz="1200"/>
              <a:t>[11]“25A Solid State Relay SSR DC In AC Out,” LightObject Laser Cutters and Engravers. [Online]. Available: https://www.lightobject.com/25A-Solid-State-Relay-SSR-DC-In-AC-Out-P61.aspx. [Accessed: 16-Oct-2018].</a:t>
            </a:r>
            <a:endParaRPr sz="1200"/>
          </a:p>
          <a:p>
            <a:pPr indent="0" lvl="0" marL="0" rtl="0" algn="l">
              <a:lnSpc>
                <a:spcPct val="100000"/>
              </a:lnSpc>
              <a:spcBef>
                <a:spcPts val="1000"/>
              </a:spcBef>
              <a:spcAft>
                <a:spcPts val="0"/>
              </a:spcAft>
              <a:buNone/>
            </a:pPr>
            <a:r>
              <a:rPr lang="en" sz="1200"/>
              <a:t>[12]”SSRDC-200D12,” Digikey. [Online]. Available: https://www.digikey.com/product-detail/en/te-connectivity-potter-brumfield-relays/SSRDC-200D12/PB2566-ND/8612183</a:t>
            </a:r>
            <a:endParaRPr sz="1200"/>
          </a:p>
          <a:p>
            <a:pPr indent="0" lvl="0" marL="0" rtl="0" algn="l">
              <a:lnSpc>
                <a:spcPct val="100000"/>
              </a:lnSpc>
              <a:spcBef>
                <a:spcPts val="1000"/>
              </a:spcBef>
              <a:spcAft>
                <a:spcPts val="0"/>
              </a:spcAft>
              <a:buNone/>
            </a:pPr>
            <a:r>
              <a:rPr lang="en" sz="1200"/>
              <a:t>[13] ST Inc, “Bluetooth Low Energy expansion board based on SPBTLE-RF module for STM32 Nucleo,” ST. [Online]. Available: https://www.st.com/en/ecosystems/x-nucleo-idb05a1.html. [Accessed” 02-Oct-2018]. </a:t>
            </a:r>
            <a:endParaRPr sz="1200"/>
          </a:p>
          <a:p>
            <a:pPr indent="0" lvl="0" marL="0" rtl="0" algn="l">
              <a:lnSpc>
                <a:spcPct val="100000"/>
              </a:lnSpc>
              <a:spcBef>
                <a:spcPts val="1000"/>
              </a:spcBef>
              <a:spcAft>
                <a:spcPts val="0"/>
              </a:spcAft>
              <a:buNone/>
            </a:pPr>
            <a:r>
              <a:t/>
            </a:r>
            <a:endParaRPr sz="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0"/>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266" name="Google Shape;266;p40"/>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267" name="Google Shape;267;p40"/>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Faculty Advisor</a:t>
            </a:r>
            <a:endParaRPr sz="4200"/>
          </a:p>
          <a:p>
            <a:pPr indent="0" lvl="0" marL="0" rtl="0" algn="ctr">
              <a:spcBef>
                <a:spcPts val="0"/>
              </a:spcBef>
              <a:spcAft>
                <a:spcPts val="0"/>
              </a:spcAft>
              <a:buNone/>
            </a:pPr>
            <a:r>
              <a:t/>
            </a:r>
            <a:endParaRPr sz="4200"/>
          </a:p>
        </p:txBody>
      </p:sp>
      <p:sp>
        <p:nvSpPr>
          <p:cNvPr id="88" name="Google Shape;88;p15"/>
          <p:cNvSpPr txBox="1"/>
          <p:nvPr>
            <p:ph idx="4294967295" type="body"/>
          </p:nvPr>
        </p:nvSpPr>
        <p:spPr>
          <a:xfrm>
            <a:off x="311725" y="3844125"/>
            <a:ext cx="8520600" cy="8889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500">
                <a:latin typeface="Questrial"/>
                <a:ea typeface="Questrial"/>
                <a:cs typeface="Questrial"/>
                <a:sym typeface="Questrial"/>
              </a:rPr>
              <a:t>Dr. Masoud Karimi</a:t>
            </a:r>
            <a:endParaRPr sz="15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Associate</a:t>
            </a:r>
            <a:r>
              <a:rPr lang="en" sz="1100">
                <a:latin typeface="Questrial"/>
                <a:ea typeface="Questrial"/>
                <a:cs typeface="Questrial"/>
                <a:sym typeface="Questrial"/>
              </a:rPr>
              <a:t> Professor, Mississippi State University</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Ph.D., Electrical Engineering, Energy Systems, University of Toronto, Canada, 2004</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Power system stability, protection and control</a:t>
            </a:r>
            <a:endParaRPr sz="1100">
              <a:latin typeface="Questrial"/>
              <a:ea typeface="Questrial"/>
              <a:cs typeface="Questrial"/>
              <a:sym typeface="Questrial"/>
            </a:endParaRPr>
          </a:p>
        </p:txBody>
      </p:sp>
      <p:pic>
        <p:nvPicPr>
          <p:cNvPr id="89" name="Google Shape;89;p15"/>
          <p:cNvPicPr preferRelativeResize="0"/>
          <p:nvPr/>
        </p:nvPicPr>
        <p:blipFill>
          <a:blip r:embed="rId3">
            <a:alphaModFix/>
          </a:blip>
          <a:stretch>
            <a:fillRect/>
          </a:stretch>
        </p:blipFill>
        <p:spPr>
          <a:xfrm>
            <a:off x="3712438" y="1366750"/>
            <a:ext cx="1719125" cy="2410000"/>
          </a:xfrm>
          <a:prstGeom prst="rect">
            <a:avLst/>
          </a:prstGeom>
          <a:noFill/>
          <a:ln>
            <a:noFill/>
          </a:ln>
          <a:effectLst>
            <a:outerShdw blurRad="57150" rotWithShape="0" algn="bl" dir="5400000" dist="28575">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528125" y="2798127"/>
            <a:ext cx="7887602" cy="1071649"/>
          </a:xfrm>
          <a:prstGeom prst="rect">
            <a:avLst/>
          </a:prstGeom>
          <a:noFill/>
          <a:ln>
            <a:noFill/>
          </a:ln>
        </p:spPr>
      </p:pic>
      <p:sp>
        <p:nvSpPr>
          <p:cNvPr id="95" name="Google Shape;95;p1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Outline</a:t>
            </a:r>
            <a:endParaRPr sz="4200"/>
          </a:p>
          <a:p>
            <a:pPr indent="0" lvl="0" marL="0" rtl="0" algn="ctr">
              <a:spcBef>
                <a:spcPts val="0"/>
              </a:spcBef>
              <a:spcAft>
                <a:spcPts val="0"/>
              </a:spcAft>
              <a:buNone/>
            </a:pPr>
            <a:r>
              <a:t/>
            </a:r>
            <a:endParaRPr sz="4200"/>
          </a:p>
        </p:txBody>
      </p:sp>
      <p:sp>
        <p:nvSpPr>
          <p:cNvPr id="96" name="Google Shape;96;p16"/>
          <p:cNvSpPr txBox="1"/>
          <p:nvPr>
            <p:ph idx="4294967295" type="body"/>
          </p:nvPr>
        </p:nvSpPr>
        <p:spPr>
          <a:xfrm>
            <a:off x="9355375" y="1497300"/>
            <a:ext cx="4259700" cy="2985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T</a:t>
            </a:r>
            <a:r>
              <a:rPr lang="en" sz="2400">
                <a:latin typeface="Questrial"/>
                <a:ea typeface="Questrial"/>
                <a:cs typeface="Questrial"/>
                <a:sym typeface="Questrial"/>
              </a:rPr>
              <a:t>he Problem</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The Solution</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Technical 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Practical 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Engineering Standards</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Approach</a:t>
            </a:r>
            <a:endParaRPr sz="2400">
              <a:latin typeface="Questrial"/>
              <a:ea typeface="Questrial"/>
              <a:cs typeface="Questrial"/>
              <a:sym typeface="Questrial"/>
            </a:endParaRPr>
          </a:p>
        </p:txBody>
      </p:sp>
      <p:sp>
        <p:nvSpPr>
          <p:cNvPr id="97" name="Google Shape;97;p16"/>
          <p:cNvSpPr txBox="1"/>
          <p:nvPr/>
        </p:nvSpPr>
        <p:spPr>
          <a:xfrm>
            <a:off x="416300" y="2323175"/>
            <a:ext cx="1369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Problem</a:t>
            </a:r>
            <a:endParaRPr sz="2400"/>
          </a:p>
        </p:txBody>
      </p:sp>
      <p:sp>
        <p:nvSpPr>
          <p:cNvPr id="98" name="Google Shape;98;p16"/>
          <p:cNvSpPr txBox="1"/>
          <p:nvPr/>
        </p:nvSpPr>
        <p:spPr>
          <a:xfrm>
            <a:off x="2697825" y="2323175"/>
            <a:ext cx="1369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Solution</a:t>
            </a:r>
            <a:endParaRPr sz="2400"/>
          </a:p>
        </p:txBody>
      </p:sp>
      <p:sp>
        <p:nvSpPr>
          <p:cNvPr id="99" name="Google Shape;99;p16"/>
          <p:cNvSpPr txBox="1"/>
          <p:nvPr/>
        </p:nvSpPr>
        <p:spPr>
          <a:xfrm>
            <a:off x="4648200" y="2323175"/>
            <a:ext cx="1942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Constraints</a:t>
            </a:r>
            <a:endParaRPr sz="2400"/>
          </a:p>
        </p:txBody>
      </p:sp>
      <p:sp>
        <p:nvSpPr>
          <p:cNvPr id="100" name="Google Shape;100;p16"/>
          <p:cNvSpPr txBox="1"/>
          <p:nvPr/>
        </p:nvSpPr>
        <p:spPr>
          <a:xfrm>
            <a:off x="6858350" y="2323175"/>
            <a:ext cx="1942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Approach</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17"/>
          <p:cNvPicPr preferRelativeResize="0"/>
          <p:nvPr/>
        </p:nvPicPr>
        <p:blipFill>
          <a:blip r:embed="rId3">
            <a:alphaModFix/>
          </a:blip>
          <a:stretch>
            <a:fillRect/>
          </a:stretch>
        </p:blipFill>
        <p:spPr>
          <a:xfrm>
            <a:off x="3252575" y="2211339"/>
            <a:ext cx="2638850" cy="1826618"/>
          </a:xfrm>
          <a:prstGeom prst="rect">
            <a:avLst/>
          </a:prstGeom>
          <a:noFill/>
          <a:ln>
            <a:noFill/>
          </a:ln>
        </p:spPr>
      </p:pic>
      <p:pic>
        <p:nvPicPr>
          <p:cNvPr id="106" name="Google Shape;106;p17"/>
          <p:cNvPicPr preferRelativeResize="0"/>
          <p:nvPr/>
        </p:nvPicPr>
        <p:blipFill>
          <a:blip r:embed="rId4">
            <a:alphaModFix/>
          </a:blip>
          <a:stretch>
            <a:fillRect/>
          </a:stretch>
        </p:blipFill>
        <p:spPr>
          <a:xfrm>
            <a:off x="152400" y="1829926"/>
            <a:ext cx="2947776" cy="2947776"/>
          </a:xfrm>
          <a:prstGeom prst="rect">
            <a:avLst/>
          </a:prstGeom>
          <a:noFill/>
          <a:ln>
            <a:noFill/>
          </a:ln>
          <a:effectLst>
            <a:outerShdw blurRad="142875" rotWithShape="0" algn="bl" dir="9360000" dist="19050">
              <a:srgbClr val="000000">
                <a:alpha val="66000"/>
              </a:srgbClr>
            </a:outerShdw>
          </a:effectLst>
        </p:spPr>
      </p:pic>
      <p:pic>
        <p:nvPicPr>
          <p:cNvPr id="107" name="Google Shape;107;p17"/>
          <p:cNvPicPr preferRelativeResize="0"/>
          <p:nvPr/>
        </p:nvPicPr>
        <p:blipFill>
          <a:blip r:embed="rId5">
            <a:alphaModFix/>
          </a:blip>
          <a:stretch>
            <a:fillRect/>
          </a:stretch>
        </p:blipFill>
        <p:spPr>
          <a:xfrm>
            <a:off x="6043825" y="1829926"/>
            <a:ext cx="2947773" cy="2762121"/>
          </a:xfrm>
          <a:prstGeom prst="rect">
            <a:avLst/>
          </a:prstGeom>
          <a:noFill/>
          <a:ln>
            <a:noFill/>
          </a:ln>
        </p:spPr>
      </p:pic>
      <p:sp>
        <p:nvSpPr>
          <p:cNvPr id="108" name="Google Shape;108;p17"/>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Problem</a:t>
            </a:r>
            <a:endParaRPr sz="4200"/>
          </a:p>
        </p:txBody>
      </p:sp>
      <p:sp>
        <p:nvSpPr>
          <p:cNvPr id="109" name="Google Shape;109;p17"/>
          <p:cNvSpPr txBox="1"/>
          <p:nvPr/>
        </p:nvSpPr>
        <p:spPr>
          <a:xfrm>
            <a:off x="8358200"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[1], [2], [3]</a:t>
            </a:r>
            <a:endParaRPr sz="900">
              <a:solidFill>
                <a:schemeClr val="dk2"/>
              </a:solidFill>
              <a:latin typeface="Questrial"/>
              <a:ea typeface="Questrial"/>
              <a:cs typeface="Questrial"/>
              <a:sym typeface="Quest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Solution</a:t>
            </a:r>
            <a:endParaRPr sz="4200"/>
          </a:p>
        </p:txBody>
      </p:sp>
      <p:pic>
        <p:nvPicPr>
          <p:cNvPr id="115" name="Google Shape;115;p18"/>
          <p:cNvPicPr preferRelativeResize="0"/>
          <p:nvPr/>
        </p:nvPicPr>
        <p:blipFill>
          <a:blip r:embed="rId3">
            <a:alphaModFix/>
          </a:blip>
          <a:stretch>
            <a:fillRect/>
          </a:stretch>
        </p:blipFill>
        <p:spPr>
          <a:xfrm>
            <a:off x="116325" y="2265095"/>
            <a:ext cx="8911354" cy="1482805"/>
          </a:xfrm>
          <a:prstGeom prst="rect">
            <a:avLst/>
          </a:prstGeom>
          <a:noFill/>
          <a:ln>
            <a:noFill/>
          </a:ln>
        </p:spPr>
      </p:pic>
      <p:pic>
        <p:nvPicPr>
          <p:cNvPr id="116" name="Google Shape;116;p18"/>
          <p:cNvPicPr preferRelativeResize="0"/>
          <p:nvPr/>
        </p:nvPicPr>
        <p:blipFill>
          <a:blip r:embed="rId4">
            <a:alphaModFix/>
          </a:blip>
          <a:stretch>
            <a:fillRect/>
          </a:stretch>
        </p:blipFill>
        <p:spPr>
          <a:xfrm>
            <a:off x="0" y="5219693"/>
            <a:ext cx="9144004" cy="18735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Technical Constraints</a:t>
            </a:r>
            <a:endParaRPr sz="4200"/>
          </a:p>
        </p:txBody>
      </p:sp>
      <p:graphicFrame>
        <p:nvGraphicFramePr>
          <p:cNvPr id="122" name="Google Shape;122;p19"/>
          <p:cNvGraphicFramePr/>
          <p:nvPr/>
        </p:nvGraphicFramePr>
        <p:xfrm>
          <a:off x="309675" y="1506975"/>
          <a:ext cx="3000000" cy="3000000"/>
        </p:xfrm>
        <a:graphic>
          <a:graphicData uri="http://schemas.openxmlformats.org/drawingml/2006/table">
            <a:tbl>
              <a:tblPr>
                <a:noFill/>
                <a:tableStyleId>{391512A3-CDBC-4F14-BBF1-1CB0ED753CDE}</a:tableStyleId>
              </a:tblPr>
              <a:tblGrid>
                <a:gridCol w="3393775"/>
                <a:gridCol w="5101650"/>
              </a:tblGrid>
              <a:tr h="5735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Power Draw</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Under 15A at 120V</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Agitate and lift ~120g of beans </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Roasting Temperature</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At least 300°C</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Surface Temperature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Must not exceed 60°C</a:t>
                      </a:r>
                      <a:endParaRPr sz="2400">
                        <a:solidFill>
                          <a:schemeClr val="dk2"/>
                        </a:solidFill>
                        <a:latin typeface="Questrial"/>
                        <a:ea typeface="Questrial"/>
                        <a:cs typeface="Questrial"/>
                        <a:sym typeface="Questrial"/>
                      </a:endParaRPr>
                    </a:p>
                  </a:txBody>
                  <a:tcPr marT="91425" marB="91425" marR="91425" marL="91425"/>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Wireless Distance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Connect up to 3 meters away </a:t>
                      </a:r>
                      <a:r>
                        <a:rPr lang="en" sz="1200">
                          <a:solidFill>
                            <a:schemeClr val="dk2"/>
                          </a:solidFill>
                          <a:latin typeface="Questrial"/>
                          <a:ea typeface="Questrial"/>
                          <a:cs typeface="Questrial"/>
                          <a:sym typeface="Questrial"/>
                        </a:rPr>
                        <a:t>[4]</a:t>
                      </a:r>
                      <a:endParaRPr sz="12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Practical </a:t>
            </a:r>
            <a:r>
              <a:rPr lang="en" sz="4200"/>
              <a:t>Constraints</a:t>
            </a:r>
            <a:endParaRPr sz="4200"/>
          </a:p>
        </p:txBody>
      </p:sp>
      <p:graphicFrame>
        <p:nvGraphicFramePr>
          <p:cNvPr id="128" name="Google Shape;128;p20"/>
          <p:cNvGraphicFramePr/>
          <p:nvPr/>
        </p:nvGraphicFramePr>
        <p:xfrm>
          <a:off x="309675" y="1507000"/>
          <a:ext cx="3000000" cy="3000000"/>
        </p:xfrm>
        <a:graphic>
          <a:graphicData uri="http://schemas.openxmlformats.org/drawingml/2006/table">
            <a:tbl>
              <a:tblPr>
                <a:noFill/>
                <a:tableStyleId>{391512A3-CDBC-4F14-BBF1-1CB0ED753CDE}</a:tableStyleId>
              </a:tblPr>
              <a:tblGrid>
                <a:gridCol w="2505575"/>
                <a:gridCol w="5989850"/>
              </a:tblGrid>
              <a:tr h="646250">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50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Economic</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Cost less than $500</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915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Hands-Free Usage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Operate without user intervention</a:t>
                      </a:r>
                      <a:endParaRPr sz="2400">
                        <a:solidFill>
                          <a:schemeClr val="dk2"/>
                        </a:solidFill>
                        <a:latin typeface="Questrial"/>
                        <a:ea typeface="Questrial"/>
                        <a:cs typeface="Questrial"/>
                        <a:sym typeface="Questrial"/>
                      </a:endParaRPr>
                    </a:p>
                  </a:txBody>
                  <a:tcPr marT="91425" marB="91425" marR="91425" marL="91425"/>
                </a:tc>
              </a:tr>
              <a:tr h="7540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App-Enabled</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Additional features in smartphone app</a:t>
                      </a:r>
                      <a:endParaRPr sz="2400">
                        <a:solidFill>
                          <a:schemeClr val="dk2"/>
                        </a:solidFill>
                        <a:latin typeface="Questrial"/>
                        <a:ea typeface="Questrial"/>
                        <a:cs typeface="Questrial"/>
                        <a:sym typeface="Questrial"/>
                      </a:endParaRPr>
                    </a:p>
                  </a:txBody>
                  <a:tcPr marT="91425" marB="91425" marR="91425" marL="91425"/>
                </a:tc>
              </a:tr>
              <a:tr h="550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Chaff Collection</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Collect chaff</a:t>
                      </a:r>
                      <a:endParaRPr sz="24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Engineering Standards</a:t>
            </a:r>
            <a:endParaRPr sz="4200"/>
          </a:p>
        </p:txBody>
      </p:sp>
      <p:graphicFrame>
        <p:nvGraphicFramePr>
          <p:cNvPr id="134" name="Google Shape;134;p21"/>
          <p:cNvGraphicFramePr/>
          <p:nvPr/>
        </p:nvGraphicFramePr>
        <p:xfrm>
          <a:off x="309675" y="1507000"/>
          <a:ext cx="3000000" cy="3000000"/>
        </p:xfrm>
        <a:graphic>
          <a:graphicData uri="http://schemas.openxmlformats.org/drawingml/2006/table">
            <a:tbl>
              <a:tblPr>
                <a:noFill/>
                <a:tableStyleId>{391512A3-CDBC-4F14-BBF1-1CB0ED753CDE}</a:tableStyleId>
              </a:tblPr>
              <a:tblGrid>
                <a:gridCol w="2104900"/>
                <a:gridCol w="6390525"/>
              </a:tblGrid>
              <a:tr h="7192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Standard</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1040950">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ASTM C1055</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The surface temperature must be below 70°C</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1655775">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IEC-60529</a:t>
                      </a:r>
                      <a:endParaRPr sz="2400">
                        <a:latin typeface="Questrial"/>
                        <a:ea typeface="Questrial"/>
                        <a:cs typeface="Questrial"/>
                        <a:sym typeface="Questrial"/>
                      </a:endParaRPr>
                    </a:p>
                  </a:txBody>
                  <a:tcPr marT="91425" marB="91425" marR="91425" marL="91425"/>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a:t>
                      </a:r>
                      <a:r>
                        <a:rPr lang="en" sz="2400">
                          <a:solidFill>
                            <a:schemeClr val="dk2"/>
                          </a:solidFill>
                          <a:latin typeface="Questrial"/>
                          <a:ea typeface="Questrial"/>
                          <a:cs typeface="Questrial"/>
                          <a:sym typeface="Questrial"/>
                        </a:rPr>
                        <a:t>bide by IP ratings to protect against the intrusion of solid objects and water</a:t>
                      </a:r>
                      <a:endParaRPr sz="2400">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