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Roboto"/>
      <p:regular r:id="rId27"/>
      <p:bold r:id="rId28"/>
      <p:italic r:id="rId29"/>
      <p:boldItalic r:id="rId30"/>
    </p:embeddedFont>
    <p:embeddedFont>
      <p:font typeface="Saira"/>
      <p:regular r:id="rId31"/>
      <p:bold r:id="rId32"/>
    </p:embeddedFont>
    <p:embeddedFont>
      <p:font typeface="Merriweather"/>
      <p:regular r:id="rId33"/>
      <p:bold r:id="rId34"/>
      <p:italic r:id="rId35"/>
      <p:boldItalic r:id="rId36"/>
    </p:embeddedFont>
    <p:embeddedFont>
      <p:font typeface="Questrial"/>
      <p:regular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8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C50B7F2A-6416-476A-806A-AA1C9AFBD1B4}">
  <a:tblStyle styleId="{C50B7F2A-6416-476A-806A-AA1C9AFBD1B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84"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oboto-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Saira-regular.fntdata"/><Relationship Id="rId30" Type="http://schemas.openxmlformats.org/officeDocument/2006/relationships/font" Target="fonts/Roboto-boldItalic.fntdata"/><Relationship Id="rId11" Type="http://schemas.openxmlformats.org/officeDocument/2006/relationships/slide" Target="slides/slide5.xml"/><Relationship Id="rId33" Type="http://schemas.openxmlformats.org/officeDocument/2006/relationships/font" Target="fonts/Merriweather-regular.fntdata"/><Relationship Id="rId10" Type="http://schemas.openxmlformats.org/officeDocument/2006/relationships/slide" Target="slides/slide4.xml"/><Relationship Id="rId32" Type="http://schemas.openxmlformats.org/officeDocument/2006/relationships/font" Target="fonts/Saira-bold.fntdata"/><Relationship Id="rId13" Type="http://schemas.openxmlformats.org/officeDocument/2006/relationships/slide" Target="slides/slide7.xml"/><Relationship Id="rId35" Type="http://schemas.openxmlformats.org/officeDocument/2006/relationships/font" Target="fonts/Merriweather-italic.fntdata"/><Relationship Id="rId12" Type="http://schemas.openxmlformats.org/officeDocument/2006/relationships/slide" Target="slides/slide6.xml"/><Relationship Id="rId34" Type="http://schemas.openxmlformats.org/officeDocument/2006/relationships/font" Target="fonts/Merriweather-bold.fntdata"/><Relationship Id="rId15" Type="http://schemas.openxmlformats.org/officeDocument/2006/relationships/slide" Target="slides/slide9.xml"/><Relationship Id="rId37" Type="http://schemas.openxmlformats.org/officeDocument/2006/relationships/font" Target="fonts/Questrial-regular.fntdata"/><Relationship Id="rId14" Type="http://schemas.openxmlformats.org/officeDocument/2006/relationships/slide" Target="slides/slide8.xml"/><Relationship Id="rId36" Type="http://schemas.openxmlformats.org/officeDocument/2006/relationships/font" Target="fonts/Merriweather-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4379d9a02c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4379d9a02c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a:p>
            <a:pPr indent="0" lvl="0" marL="0" rtl="0" algn="l">
              <a:spcBef>
                <a:spcPts val="0"/>
              </a:spcBef>
              <a:spcAft>
                <a:spcPts val="0"/>
              </a:spcAft>
              <a:buNone/>
            </a:pPr>
            <a:r>
              <a:rPr lang="en"/>
              <a:t>Hello, Thank you for being here today. We are IntelliRoast and we have been graciously sponsored by Kopis </a:t>
            </a:r>
            <a:r>
              <a:rPr lang="en"/>
              <a:t>Mobile</a:t>
            </a:r>
            <a:r>
              <a:rPr lang="en"/>
              <a:t>. To begin...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47f6346e4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47f6346e4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48028684f6_9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48028684f6_9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46fec9e6f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46fec9e6f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 </a:t>
            </a:r>
            <a:endParaRPr/>
          </a:p>
          <a:p>
            <a:pPr indent="0" lvl="0" marL="0" rtl="0" algn="l">
              <a:spcBef>
                <a:spcPts val="0"/>
              </a:spcBef>
              <a:spcAft>
                <a:spcPts val="0"/>
              </a:spcAft>
              <a:buNone/>
            </a:pPr>
            <a:r>
              <a:rPr lang="en"/>
              <a:t>We began heat testing by first testing the operation of the heating element. Once we confirmed the part worked as expected, we mounted it inside an aluminum box connected with black iron piping to the fan. The heating element was then tested with the fan blowing ambient air over the element. A thermocouple was mounted near the coils of the element to read the temperature change before and after the fan was introduced. A thermocouple was also mounted inside the roasting chamber to read the temperature change during the roasting process.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46fec9e6f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46fec9e6f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47eb080cdb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47eb080cdb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noticed while the heating element was mounted in the box and as we increased the element temperature, there was a small change in temperature of the air we were heating. We moved the element inside the iron piping, rather than the box to restrict the volume of air passing over the element. We have ~54% improvement. We then noticed a better </a:t>
            </a:r>
            <a:r>
              <a:rPr lang="en"/>
              <a:t>efficiency</a:t>
            </a:r>
            <a:r>
              <a:rPr lang="en"/>
              <a:t> once we did this.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bean ~70</a:t>
            </a:r>
            <a:endParaRPr/>
          </a:p>
          <a:p>
            <a:pPr indent="0" lvl="0" marL="0" rtl="0" algn="l">
              <a:spcBef>
                <a:spcPts val="0"/>
              </a:spcBef>
              <a:spcAft>
                <a:spcPts val="0"/>
              </a:spcAft>
              <a:buNone/>
            </a:pPr>
            <a:r>
              <a:rPr lang="en"/>
              <a:t>Before 428</a:t>
            </a:r>
            <a:endParaRPr/>
          </a:p>
          <a:p>
            <a:pPr indent="0" lvl="0" marL="0" rtl="0" algn="l">
              <a:spcBef>
                <a:spcPts val="0"/>
              </a:spcBef>
              <a:spcAft>
                <a:spcPts val="0"/>
              </a:spcAft>
              <a:buNone/>
            </a:pPr>
            <a:r>
              <a:rPr lang="en"/>
              <a:t>After 230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Before: 340 - 63</a:t>
            </a:r>
            <a:endParaRPr/>
          </a:p>
          <a:p>
            <a:pPr indent="0" lvl="0" marL="0" rtl="0" algn="l">
              <a:spcBef>
                <a:spcPts val="0"/>
              </a:spcBef>
              <a:spcAft>
                <a:spcPts val="0"/>
              </a:spcAft>
              <a:buNone/>
            </a:pPr>
            <a:r>
              <a:rPr lang="en"/>
              <a:t>After: 230 - 77</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47eb080cdb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47eb080cdb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47eb080cd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47eb080cd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47eb080cd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47eb080cd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47eb080cdb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47eb080cdb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a:p>
            <a:pPr indent="-298450" lvl="0" marL="457200" rtl="0" algn="l">
              <a:spcBef>
                <a:spcPts val="0"/>
              </a:spcBef>
              <a:spcAft>
                <a:spcPts val="0"/>
              </a:spcAft>
              <a:buSzPts val="1100"/>
              <a:buChar char="-"/>
            </a:pPr>
            <a:r>
              <a:rPr lang="en"/>
              <a:t>Not implemented on app or microcontroller (next week)</a:t>
            </a:r>
            <a:endParaRPr/>
          </a:p>
          <a:p>
            <a:pPr indent="-298450" lvl="0" marL="457200" rtl="0" algn="l">
              <a:spcBef>
                <a:spcPts val="0"/>
              </a:spcBef>
              <a:spcAft>
                <a:spcPts val="0"/>
              </a:spcAft>
              <a:buSzPts val="1100"/>
              <a:buChar char="-"/>
            </a:pPr>
            <a:r>
              <a:rPr lang="en"/>
              <a:t>Chaff collection - model chaff collector, quick testing w/ prototypes</a:t>
            </a:r>
            <a:endParaRPr/>
          </a:p>
          <a:p>
            <a:pPr indent="-298450" lvl="0" marL="457200" rtl="0" algn="l">
              <a:spcBef>
                <a:spcPts val="0"/>
              </a:spcBef>
              <a:spcAft>
                <a:spcPts val="0"/>
              </a:spcAft>
              <a:buSzPts val="1100"/>
              <a:buChar char="-"/>
            </a:pPr>
            <a:r>
              <a:rPr lang="en"/>
              <a:t>Fan Control - have heating element controlled with microcontroller. Fan is currently manual</a:t>
            </a:r>
            <a:endParaRPr/>
          </a:p>
          <a:p>
            <a:pPr indent="-298450" lvl="0" marL="457200" rtl="0" algn="l">
              <a:spcBef>
                <a:spcPts val="0"/>
              </a:spcBef>
              <a:spcAft>
                <a:spcPts val="0"/>
              </a:spcAft>
              <a:buSzPts val="1100"/>
              <a:buChar char="-"/>
            </a:pPr>
            <a:r>
              <a:rPr lang="en"/>
              <a:t>Full system - microcontroller to turn things on - still need fan/chaff/heating to work</a:t>
            </a:r>
            <a:endParaRPr/>
          </a:p>
          <a:p>
            <a:pPr indent="-298450" lvl="0" marL="457200" rtl="0" algn="l">
              <a:spcBef>
                <a:spcPts val="0"/>
              </a:spcBef>
              <a:spcAft>
                <a:spcPts val="0"/>
              </a:spcAft>
              <a:buSzPts val="1100"/>
              <a:buChar char="-"/>
            </a:pPr>
            <a:r>
              <a:rPr lang="en"/>
              <a:t>App is currently not final product, does not have roast profiles, bluetooth (mostly incomplete) </a:t>
            </a:r>
            <a:endParaRPr/>
          </a:p>
          <a:p>
            <a:pPr indent="-298450" lvl="0" marL="457200" rtl="0" algn="l">
              <a:spcBef>
                <a:spcPts val="0"/>
              </a:spcBef>
              <a:spcAft>
                <a:spcPts val="0"/>
              </a:spcAft>
              <a:buSzPts val="1100"/>
              <a:buChar char="-"/>
            </a:pPr>
            <a:r>
              <a:rPr lang="en"/>
              <a:t>Heat resistant gaskets to seal up hot air leaks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47fe8a35c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47fe8a35c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4372dac3c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4372dac3c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47eb080c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47eb080c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a:p>
            <a:pPr indent="0" lvl="0" marL="0" rtl="0" algn="l">
              <a:spcBef>
                <a:spcPts val="0"/>
              </a:spcBef>
              <a:spcAft>
                <a:spcPts val="0"/>
              </a:spcAft>
              <a:buNone/>
            </a:pPr>
            <a:r>
              <a:rPr lang="en"/>
              <a:t>Hello, Thank you for being here today. We are IntelliRoast and we have been graciously sponsored by Kopis Mobile. To begin...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4372dac3c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4372dac3c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a:p>
            <a:pPr indent="0" lvl="0" marL="0" rtl="0" algn="l">
              <a:spcBef>
                <a:spcPts val="0"/>
              </a:spcBef>
              <a:spcAft>
                <a:spcPts val="0"/>
              </a:spcAft>
              <a:buNone/>
            </a:pPr>
            <a:r>
              <a:rPr lang="en"/>
              <a:t>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4372dac3c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4372dac3c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a:p>
            <a:pPr indent="0" lvl="0" marL="0" rtl="0" algn="l">
              <a:spcBef>
                <a:spcPts val="0"/>
              </a:spcBef>
              <a:spcAft>
                <a:spcPts val="0"/>
              </a:spcAft>
              <a:buNone/>
            </a:pPr>
            <a:r>
              <a:rPr lang="en"/>
              <a:t>Our outline for today is to discuss the problem at hand within the coffee industry and our solution for these problems. We will then discuss how IntelliRoast aims to solve these issues, with an emphasis on our established requirements we are constraining IntelliRoast and the vision set out for IntelliRoast through our approach.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4372dac3c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4372dac3c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a:p>
            <a:pPr indent="0" lvl="0" marL="0" rtl="0" algn="l">
              <a:spcBef>
                <a:spcPts val="0"/>
              </a:spcBef>
              <a:spcAft>
                <a:spcPts val="0"/>
              </a:spcAft>
              <a:buNone/>
            </a:pPr>
            <a:r>
              <a:rPr lang="en"/>
              <a:t>So what is the problem IntelliRoast addresses? It starts with brands like these. They have allowed coffee to become one of the most popular beverages in the world, at a cost. The coffee they provide is low grade, over roasted, and stale, in most cases, by many months. This in contrast to buying coffee from local roasters who provide high quality, fresh roasted coffee. This coffee though comes with a premium price that many can’t justify.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4372dac3c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4372dac3c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a:t>
            </a:r>
            <a:endParaRPr/>
          </a:p>
          <a:p>
            <a:pPr indent="0" lvl="0" marL="0" rtl="0" algn="l">
              <a:spcBef>
                <a:spcPts val="0"/>
              </a:spcBef>
              <a:spcAft>
                <a:spcPts val="0"/>
              </a:spcAft>
              <a:buNone/>
            </a:pPr>
            <a:r>
              <a:rPr lang="en"/>
              <a:t>Roasting your own beans at home is a way of solving this coffee nightmare. By roasting at home, beans are insured to be fresh and roasted to the profile a user wants every time. IntelliRoast is a household kitchen appliance that does just that. It interfaces with an app allowing the user to pick their roasting profile and have a hands free roasting experience at home. To do this we have outlined some constraints on our design.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4372dac3c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4372dac3c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4372dac3c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4372dac3c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a:p>
            <a:pPr indent="0" lvl="0" marL="0" rtl="0" algn="l">
              <a:spcBef>
                <a:spcPts val="0"/>
              </a:spcBef>
              <a:spcAft>
                <a:spcPts val="0"/>
              </a:spcAft>
              <a:buNone/>
            </a:pPr>
            <a:r>
              <a:rPr lang="en"/>
              <a:t>IntelliRoast will also need to meet some practical constraints. The device will cost less than $500. There are some similar products already on the market, but those start at $1600, so we wanted to choose a price to allow the everyday consumer to </a:t>
            </a:r>
            <a:r>
              <a:rPr lang="en"/>
              <a:t>buy this for their home</a:t>
            </a:r>
            <a:r>
              <a:rPr lang="en"/>
              <a:t>. Also, IntelliRoast will roast coffee without the user having to step in during the process. They just start the roast and IntelliRoast does the rest. This is a key feature, since even the industrial roasters manually control temperatures and roast times for each roast. Additionally, users can use a smartphone app to choose different roasts and view roast progress. Our final practical constraint is chaff collection. Chaff is a paper like substance that flakes off of the coffee beans during the roast, and it is both a nuisance to the consumer and a fire hazard, so IntelliRoast must collect the chaff and keep it separate from the roasted beans.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4372dac3c7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4372dac3c7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a:p>
            <a:pPr indent="0" lvl="0" marL="0" rtl="0" algn="l">
              <a:spcBef>
                <a:spcPts val="0"/>
              </a:spcBef>
              <a:spcAft>
                <a:spcPts val="0"/>
              </a:spcAft>
              <a:buNone/>
            </a:pPr>
            <a:r>
              <a:rPr lang="en"/>
              <a:t>On top of our established constraints, these are the engineering standards IntelliRoast will comply. The ASTM standards establish upper temperature limits where the device transitions from “safe to touch” to “first degree burn risk.” The defined standard is 70 C, which is higher than our established 60 C constraint. This was designed  to further protect the user from burns.</a:t>
            </a:r>
            <a:endParaRPr/>
          </a:p>
          <a:p>
            <a:pPr indent="0" lvl="0" marL="0" rtl="0" algn="l">
              <a:spcBef>
                <a:spcPts val="0"/>
              </a:spcBef>
              <a:spcAft>
                <a:spcPts val="0"/>
              </a:spcAft>
              <a:buNone/>
            </a:pPr>
            <a:r>
              <a:rPr lang="en"/>
              <a:t>The IEC standards define a device’s protection from solid objects and water, which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656F58"/>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2" name="Google Shape;12;p2"/>
          <p:cNvSpPr txBox="1"/>
          <p:nvPr>
            <p:ph type="ctr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3" name="Google Shape;13;p2"/>
          <p:cNvSpPr txBox="1"/>
          <p:nvPr>
            <p:ph idx="1" type="subTitle"/>
          </p:nvPr>
        </p:nvSpPr>
        <p:spPr>
          <a:xfrm>
            <a:off x="311700" y="1878560"/>
            <a:ext cx="4242600" cy="7383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656F58"/>
        </a:solidFill>
      </p:bgPr>
    </p:bg>
    <p:spTree>
      <p:nvGrpSpPr>
        <p:cNvPr id="55" name="Shape 55"/>
        <p:cNvGrpSpPr/>
        <p:nvPr/>
      </p:nvGrpSpPr>
      <p:grpSpPr>
        <a:xfrm>
          <a:off x="0" y="0"/>
          <a:ext cx="0" cy="0"/>
          <a:chOff x="0" y="0"/>
          <a:chExt cx="0" cy="0"/>
        </a:xfrm>
      </p:grpSpPr>
      <p:sp>
        <p:nvSpPr>
          <p:cNvPr id="56" name="Google Shape;56;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7" name="Google Shape;57;p11"/>
          <p:cNvSpPr txBox="1"/>
          <p:nvPr>
            <p:ph idx="1" type="body"/>
          </p:nvPr>
        </p:nvSpPr>
        <p:spPr>
          <a:xfrm>
            <a:off x="311700" y="2121425"/>
            <a:ext cx="5334900" cy="942600"/>
          </a:xfrm>
          <a:prstGeom prst="rect">
            <a:avLst/>
          </a:prstGeom>
        </p:spPr>
        <p:txBody>
          <a:bodyPr anchorCtr="0" anchor="t" bIns="91425" lIns="91425" spcFirstLastPara="1" rIns="91425" wrap="square" tIns="91425"/>
          <a:lstStyle>
            <a:lvl1pPr indent="-381000" lvl="0" marL="457200">
              <a:spcBef>
                <a:spcPts val="0"/>
              </a:spcBef>
              <a:spcAft>
                <a:spcPts val="0"/>
              </a:spcAft>
              <a:buClr>
                <a:schemeClr val="accent2"/>
              </a:buClr>
              <a:buSzPts val="2400"/>
              <a:buChar char="●"/>
              <a:defRPr>
                <a:solidFill>
                  <a:schemeClr val="accent2"/>
                </a:solidFill>
              </a:defRPr>
            </a:lvl1pPr>
            <a:lvl2pPr indent="-381000" lvl="1" marL="914400">
              <a:spcBef>
                <a:spcPts val="1600"/>
              </a:spcBef>
              <a:spcAft>
                <a:spcPts val="0"/>
              </a:spcAft>
              <a:buClr>
                <a:schemeClr val="accent2"/>
              </a:buClr>
              <a:buSzPts val="2400"/>
              <a:buChar char="○"/>
              <a:defRPr>
                <a:solidFill>
                  <a:schemeClr val="accent2"/>
                </a:solidFill>
              </a:defRPr>
            </a:lvl2pPr>
            <a:lvl3pPr indent="-381000" lvl="2" marL="1371600">
              <a:spcBef>
                <a:spcPts val="1600"/>
              </a:spcBef>
              <a:spcAft>
                <a:spcPts val="0"/>
              </a:spcAft>
              <a:buClr>
                <a:schemeClr val="accent2"/>
              </a:buClr>
              <a:buSzPts val="2400"/>
              <a:buChar char="■"/>
              <a:defRPr>
                <a:solidFill>
                  <a:schemeClr val="accent2"/>
                </a:solidFill>
              </a:defRPr>
            </a:lvl3pPr>
            <a:lvl4pPr indent="-381000" lvl="3" marL="1828800">
              <a:spcBef>
                <a:spcPts val="1600"/>
              </a:spcBef>
              <a:spcAft>
                <a:spcPts val="0"/>
              </a:spcAft>
              <a:buClr>
                <a:schemeClr val="accent2"/>
              </a:buClr>
              <a:buSzPts val="2400"/>
              <a:buChar char="●"/>
              <a:defRPr>
                <a:solidFill>
                  <a:schemeClr val="accent2"/>
                </a:solidFill>
              </a:defRPr>
            </a:lvl4pPr>
            <a:lvl5pPr indent="-381000" lvl="4" marL="2286000">
              <a:spcBef>
                <a:spcPts val="1600"/>
              </a:spcBef>
              <a:spcAft>
                <a:spcPts val="0"/>
              </a:spcAft>
              <a:buClr>
                <a:schemeClr val="accent2"/>
              </a:buClr>
              <a:buSzPts val="2400"/>
              <a:buChar char="○"/>
              <a:defRPr>
                <a:solidFill>
                  <a:schemeClr val="accent2"/>
                </a:solidFill>
              </a:defRPr>
            </a:lvl5pPr>
            <a:lvl6pPr indent="-381000" lvl="5" marL="2743200">
              <a:spcBef>
                <a:spcPts val="1600"/>
              </a:spcBef>
              <a:spcAft>
                <a:spcPts val="0"/>
              </a:spcAft>
              <a:buClr>
                <a:schemeClr val="accent2"/>
              </a:buClr>
              <a:buSzPts val="2400"/>
              <a:buChar char="■"/>
              <a:defRPr>
                <a:solidFill>
                  <a:schemeClr val="accent2"/>
                </a:solidFill>
              </a:defRPr>
            </a:lvl6pPr>
            <a:lvl7pPr indent="-381000" lvl="6" marL="3200400">
              <a:spcBef>
                <a:spcPts val="1600"/>
              </a:spcBef>
              <a:spcAft>
                <a:spcPts val="0"/>
              </a:spcAft>
              <a:buClr>
                <a:schemeClr val="accent2"/>
              </a:buClr>
              <a:buSzPts val="2400"/>
              <a:buChar char="●"/>
              <a:defRPr>
                <a:solidFill>
                  <a:schemeClr val="accent2"/>
                </a:solidFill>
              </a:defRPr>
            </a:lvl7pPr>
            <a:lvl8pPr indent="-381000" lvl="7" marL="3657600">
              <a:spcBef>
                <a:spcPts val="1600"/>
              </a:spcBef>
              <a:spcAft>
                <a:spcPts val="0"/>
              </a:spcAft>
              <a:buClr>
                <a:schemeClr val="accent2"/>
              </a:buClr>
              <a:buSzPts val="2400"/>
              <a:buChar char="○"/>
              <a:defRPr>
                <a:solidFill>
                  <a:schemeClr val="accent2"/>
                </a:solidFill>
              </a:defRPr>
            </a:lvl8pPr>
            <a:lvl9pPr indent="-381000" lvl="8" marL="4114800">
              <a:spcBef>
                <a:spcPts val="1600"/>
              </a:spcBef>
              <a:spcAft>
                <a:spcPts val="1600"/>
              </a:spcAft>
              <a:buClr>
                <a:schemeClr val="accent2"/>
              </a:buClr>
              <a:buSzPts val="2400"/>
              <a:buChar char="■"/>
              <a:defRPr>
                <a:solidFill>
                  <a:schemeClr val="accent2"/>
                </a:solidFill>
              </a:defRPr>
            </a:lvl9pPr>
          </a:lstStyle>
          <a:p/>
        </p:txBody>
      </p:sp>
      <p:sp>
        <p:nvSpPr>
          <p:cNvPr id="58" name="Google Shape;5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9" name="Shape 59"/>
        <p:cNvGrpSpPr/>
        <p:nvPr/>
      </p:nvGrpSpPr>
      <p:grpSpPr>
        <a:xfrm>
          <a:off x="0" y="0"/>
          <a:ext cx="0" cy="0"/>
          <a:chOff x="0" y="0"/>
          <a:chExt cx="0" cy="0"/>
        </a:xfrm>
      </p:grpSpPr>
      <p:sp>
        <p:nvSpPr>
          <p:cNvPr id="60" name="Google Shape;6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656F58"/>
        </a:solidFill>
      </p:bgPr>
    </p:bg>
    <p:spTree>
      <p:nvGrpSpPr>
        <p:cNvPr id="15" name="Shape 15"/>
        <p:cNvGrpSpPr/>
        <p:nvPr/>
      </p:nvGrpSpPr>
      <p:grpSpPr>
        <a:xfrm>
          <a:off x="0" y="0"/>
          <a:ext cx="0" cy="0"/>
          <a:chOff x="0" y="0"/>
          <a:chExt cx="0" cy="0"/>
        </a:xfrm>
      </p:grpSpPr>
      <p:sp>
        <p:nvSpPr>
          <p:cNvPr id="16" name="Google Shape;16;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7" name="Google Shape;17;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8" name="Google Shape;18;p3"/>
          <p:cNvSpPr txBox="1"/>
          <p:nvPr>
            <p:ph type="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accent3"/>
        </a:solidFill>
      </p:bgPr>
    </p:bg>
    <p:spTree>
      <p:nvGrpSpPr>
        <p:cNvPr id="20" name="Shape 20"/>
        <p:cNvGrpSpPr/>
        <p:nvPr/>
      </p:nvGrpSpPr>
      <p:grpSpPr>
        <a:xfrm>
          <a:off x="0" y="0"/>
          <a:ext cx="0" cy="0"/>
          <a:chOff x="0" y="0"/>
          <a:chExt cx="0" cy="0"/>
        </a:xfrm>
      </p:grpSpPr>
      <p:sp>
        <p:nvSpPr>
          <p:cNvPr id="21" name="Google Shape;21;p4"/>
          <p:cNvSpPr/>
          <p:nvPr/>
        </p:nvSpPr>
        <p:spPr>
          <a:xfrm>
            <a:off x="0" y="0"/>
            <a:ext cx="4314000" cy="51435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3" name="Google Shape;23;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rgbClr val="656F58"/>
          </a:solidFill>
          <a:ln>
            <a:noFill/>
          </a:ln>
        </p:spPr>
      </p:sp>
      <p:sp>
        <p:nvSpPr>
          <p:cNvPr id="24" name="Google Shape;24;p4"/>
          <p:cNvSpPr txBox="1"/>
          <p:nvPr>
            <p:ph type="title"/>
          </p:nvPr>
        </p:nvSpPr>
        <p:spPr>
          <a:xfrm>
            <a:off x="311725" y="500925"/>
            <a:ext cx="3706500" cy="25089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5" name="Google Shape;25;p4"/>
          <p:cNvSpPr txBox="1"/>
          <p:nvPr>
            <p:ph idx="1" type="body"/>
          </p:nvPr>
        </p:nvSpPr>
        <p:spPr>
          <a:xfrm>
            <a:off x="4644675" y="500925"/>
            <a:ext cx="4166400" cy="40986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accent3"/>
        </a:solidFill>
      </p:bgPr>
    </p:bg>
    <p:spTree>
      <p:nvGrpSpPr>
        <p:cNvPr id="27" name="Shape 27"/>
        <p:cNvGrpSpPr/>
        <p:nvPr/>
      </p:nvGrpSpPr>
      <p:grpSpPr>
        <a:xfrm>
          <a:off x="0" y="0"/>
          <a:ext cx="0" cy="0"/>
          <a:chOff x="0" y="0"/>
          <a:chExt cx="0" cy="0"/>
        </a:xfrm>
      </p:grpSpPr>
      <p:sp>
        <p:nvSpPr>
          <p:cNvPr id="28" name="Google Shape;28;p5"/>
          <p:cNvSpPr/>
          <p:nvPr/>
        </p:nvSpPr>
        <p:spPr>
          <a:xfrm>
            <a:off x="0" y="0"/>
            <a:ext cx="9144000" cy="12771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0" name="Google Shape;30;p5"/>
          <p:cNvSpPr txBox="1"/>
          <p:nvPr>
            <p:ph idx="1" type="body"/>
          </p:nvPr>
        </p:nvSpPr>
        <p:spPr>
          <a:xfrm>
            <a:off x="311700" y="1505700"/>
            <a:ext cx="3999900" cy="30762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31" name="Google Shape;31;p5"/>
          <p:cNvSpPr txBox="1"/>
          <p:nvPr>
            <p:ph idx="2" type="body"/>
          </p:nvPr>
        </p:nvSpPr>
        <p:spPr>
          <a:xfrm>
            <a:off x="4832400" y="1505700"/>
            <a:ext cx="3999900" cy="30762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accent3"/>
        </a:solidFill>
      </p:bgPr>
    </p:bg>
    <p:spTree>
      <p:nvGrpSpPr>
        <p:cNvPr id="33" name="Shape 33"/>
        <p:cNvGrpSpPr/>
        <p:nvPr/>
      </p:nvGrpSpPr>
      <p:grpSpPr>
        <a:xfrm>
          <a:off x="0" y="0"/>
          <a:ext cx="0" cy="0"/>
          <a:chOff x="0" y="0"/>
          <a:chExt cx="0" cy="0"/>
        </a:xfrm>
      </p:grpSpPr>
      <p:sp>
        <p:nvSpPr>
          <p:cNvPr id="34" name="Google Shape;34;p6"/>
          <p:cNvSpPr/>
          <p:nvPr/>
        </p:nvSpPr>
        <p:spPr>
          <a:xfrm>
            <a:off x="0" y="0"/>
            <a:ext cx="9144000" cy="12771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7" name="Shape 37"/>
        <p:cNvGrpSpPr/>
        <p:nvPr/>
      </p:nvGrpSpPr>
      <p:grpSpPr>
        <a:xfrm>
          <a:off x="0" y="0"/>
          <a:ext cx="0" cy="0"/>
          <a:chOff x="0" y="0"/>
          <a:chExt cx="0" cy="0"/>
        </a:xfrm>
      </p:grpSpPr>
      <p:sp>
        <p:nvSpPr>
          <p:cNvPr id="38" name="Google Shape;38;p7"/>
          <p:cNvSpPr/>
          <p:nvPr/>
        </p:nvSpPr>
        <p:spPr>
          <a:xfrm>
            <a:off x="0" y="0"/>
            <a:ext cx="3764400" cy="51435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311725" y="500925"/>
            <a:ext cx="3127500" cy="18291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0" name="Google Shape;40;p7"/>
          <p:cNvSpPr txBox="1"/>
          <p:nvPr>
            <p:ph idx="1" type="body"/>
          </p:nvPr>
        </p:nvSpPr>
        <p:spPr>
          <a:xfrm>
            <a:off x="311700" y="2390650"/>
            <a:ext cx="3127500" cy="2298000"/>
          </a:xfrm>
          <a:prstGeom prst="rect">
            <a:avLst/>
          </a:prstGeom>
        </p:spPr>
        <p:txBody>
          <a:bodyPr anchorCtr="0" anchor="t" bIns="91425" lIns="91425" spcFirstLastPara="1" rIns="91425" wrap="square" tIns="91425"/>
          <a:lstStyle>
            <a:lvl1pPr indent="-381000" lvl="0" marL="457200">
              <a:spcBef>
                <a:spcPts val="0"/>
              </a:spcBef>
              <a:spcAft>
                <a:spcPts val="0"/>
              </a:spcAft>
              <a:buClr>
                <a:schemeClr val="accent2"/>
              </a:buClr>
              <a:buSzPts val="2400"/>
              <a:buChar char="●"/>
              <a:defRPr>
                <a:solidFill>
                  <a:schemeClr val="accent2"/>
                </a:solidFill>
              </a:defRPr>
            </a:lvl1pPr>
            <a:lvl2pPr indent="-381000" lvl="1" marL="914400">
              <a:spcBef>
                <a:spcPts val="1600"/>
              </a:spcBef>
              <a:spcAft>
                <a:spcPts val="0"/>
              </a:spcAft>
              <a:buClr>
                <a:schemeClr val="accent2"/>
              </a:buClr>
              <a:buSzPts val="2400"/>
              <a:buChar char="○"/>
              <a:defRPr>
                <a:solidFill>
                  <a:schemeClr val="accent2"/>
                </a:solidFill>
              </a:defRPr>
            </a:lvl2pPr>
            <a:lvl3pPr indent="-381000" lvl="2" marL="1371600">
              <a:spcBef>
                <a:spcPts val="1600"/>
              </a:spcBef>
              <a:spcAft>
                <a:spcPts val="0"/>
              </a:spcAft>
              <a:buClr>
                <a:schemeClr val="accent2"/>
              </a:buClr>
              <a:buSzPts val="2400"/>
              <a:buChar char="■"/>
              <a:defRPr>
                <a:solidFill>
                  <a:schemeClr val="accent2"/>
                </a:solidFill>
              </a:defRPr>
            </a:lvl3pPr>
            <a:lvl4pPr indent="-381000" lvl="3" marL="1828800">
              <a:spcBef>
                <a:spcPts val="1600"/>
              </a:spcBef>
              <a:spcAft>
                <a:spcPts val="0"/>
              </a:spcAft>
              <a:buClr>
                <a:schemeClr val="accent2"/>
              </a:buClr>
              <a:buSzPts val="2400"/>
              <a:buChar char="●"/>
              <a:defRPr>
                <a:solidFill>
                  <a:schemeClr val="accent2"/>
                </a:solidFill>
              </a:defRPr>
            </a:lvl4pPr>
            <a:lvl5pPr indent="-381000" lvl="4" marL="2286000">
              <a:spcBef>
                <a:spcPts val="1600"/>
              </a:spcBef>
              <a:spcAft>
                <a:spcPts val="0"/>
              </a:spcAft>
              <a:buClr>
                <a:schemeClr val="accent2"/>
              </a:buClr>
              <a:buSzPts val="2400"/>
              <a:buChar char="○"/>
              <a:defRPr>
                <a:solidFill>
                  <a:schemeClr val="accent2"/>
                </a:solidFill>
              </a:defRPr>
            </a:lvl5pPr>
            <a:lvl6pPr indent="-381000" lvl="5" marL="2743200">
              <a:spcBef>
                <a:spcPts val="1600"/>
              </a:spcBef>
              <a:spcAft>
                <a:spcPts val="0"/>
              </a:spcAft>
              <a:buClr>
                <a:schemeClr val="accent2"/>
              </a:buClr>
              <a:buSzPts val="2400"/>
              <a:buChar char="■"/>
              <a:defRPr>
                <a:solidFill>
                  <a:schemeClr val="accent2"/>
                </a:solidFill>
              </a:defRPr>
            </a:lvl6pPr>
            <a:lvl7pPr indent="-381000" lvl="6" marL="3200400">
              <a:spcBef>
                <a:spcPts val="1600"/>
              </a:spcBef>
              <a:spcAft>
                <a:spcPts val="0"/>
              </a:spcAft>
              <a:buClr>
                <a:schemeClr val="accent2"/>
              </a:buClr>
              <a:buSzPts val="2400"/>
              <a:buChar char="●"/>
              <a:defRPr>
                <a:solidFill>
                  <a:schemeClr val="accent2"/>
                </a:solidFill>
              </a:defRPr>
            </a:lvl7pPr>
            <a:lvl8pPr indent="-381000" lvl="7" marL="3657600">
              <a:spcBef>
                <a:spcPts val="1600"/>
              </a:spcBef>
              <a:spcAft>
                <a:spcPts val="0"/>
              </a:spcAft>
              <a:buClr>
                <a:schemeClr val="accent2"/>
              </a:buClr>
              <a:buSzPts val="2400"/>
              <a:buChar char="○"/>
              <a:defRPr>
                <a:solidFill>
                  <a:schemeClr val="accent2"/>
                </a:solidFill>
              </a:defRPr>
            </a:lvl8pPr>
            <a:lvl9pPr indent="-381000" lvl="8" marL="4114800">
              <a:spcBef>
                <a:spcPts val="1600"/>
              </a:spcBef>
              <a:spcAft>
                <a:spcPts val="1600"/>
              </a:spcAft>
              <a:buClr>
                <a:schemeClr val="accent2"/>
              </a:buClr>
              <a:buSzPts val="2400"/>
              <a:buChar char="■"/>
              <a:defRPr>
                <a:solidFill>
                  <a:schemeClr val="accent2"/>
                </a:solidFill>
              </a:defRPr>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311675" y="798600"/>
            <a:ext cx="6247800" cy="3546300"/>
          </a:xfrm>
          <a:prstGeom prst="rect">
            <a:avLst/>
          </a:prstGeom>
        </p:spPr>
        <p:txBody>
          <a:bodyPr anchorCtr="0" anchor="ctr"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0" y="0"/>
            <a:ext cx="3366600" cy="51435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txBox="1"/>
          <p:nvPr>
            <p:ph type="title"/>
          </p:nvPr>
        </p:nvSpPr>
        <p:spPr>
          <a:xfrm>
            <a:off x="311300" y="500925"/>
            <a:ext cx="2678400" cy="2049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8" name="Google Shape;48;p9"/>
          <p:cNvSpPr txBox="1"/>
          <p:nvPr>
            <p:ph idx="1" type="subTitle"/>
          </p:nvPr>
        </p:nvSpPr>
        <p:spPr>
          <a:xfrm>
            <a:off x="304800" y="2626725"/>
            <a:ext cx="2678400" cy="9267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9" name="Google Shape;49;p9"/>
          <p:cNvSpPr txBox="1"/>
          <p:nvPr>
            <p:ph idx="2" type="body"/>
          </p:nvPr>
        </p:nvSpPr>
        <p:spPr>
          <a:xfrm>
            <a:off x="3784200" y="500925"/>
            <a:ext cx="5048700" cy="41115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50" name="Google Shape;5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1" name="Shape 51"/>
        <p:cNvGrpSpPr/>
        <p:nvPr/>
      </p:nvGrpSpPr>
      <p:grpSpPr>
        <a:xfrm>
          <a:off x="0" y="0"/>
          <a:ext cx="0" cy="0"/>
          <a:chOff x="0" y="0"/>
          <a:chExt cx="0" cy="0"/>
        </a:xfrm>
      </p:grpSpPr>
      <p:sp>
        <p:nvSpPr>
          <p:cNvPr id="52" name="Google Shape;52;p10"/>
          <p:cNvSpPr/>
          <p:nvPr/>
        </p:nvSpPr>
        <p:spPr>
          <a:xfrm>
            <a:off x="0" y="4369000"/>
            <a:ext cx="9144000" cy="7743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0"/>
          <p:cNvSpPr txBox="1"/>
          <p:nvPr>
            <p:ph idx="1" type="body"/>
          </p:nvPr>
        </p:nvSpPr>
        <p:spPr>
          <a:xfrm>
            <a:off x="311700" y="4521400"/>
            <a:ext cx="7979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lt1"/>
              </a:buClr>
              <a:buSzPts val="2400"/>
              <a:buFont typeface="Merriweather"/>
              <a:buNone/>
              <a:defRPr>
                <a:solidFill>
                  <a:schemeClr val="lt1"/>
                </a:solidFill>
                <a:latin typeface="Merriweather"/>
                <a:ea typeface="Merriweather"/>
                <a:cs typeface="Merriweather"/>
                <a:sym typeface="Merriweather"/>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radigm">
    <p:bg>
      <p:bgPr>
        <a:solidFill>
          <a:schemeClr val="accent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lgn="ctr">
              <a:spcBef>
                <a:spcPts val="0"/>
              </a:spcBef>
              <a:spcAft>
                <a:spcPts val="0"/>
              </a:spcAft>
              <a:buClr>
                <a:schemeClr val="accent1"/>
              </a:buClr>
              <a:buSzPts val="3600"/>
              <a:buFont typeface="Merriweather"/>
              <a:buNone/>
              <a:defRPr sz="36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81000" lvl="0" marL="457200">
              <a:lnSpc>
                <a:spcPct val="150000"/>
              </a:lnSpc>
              <a:spcBef>
                <a:spcPts val="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1pPr>
            <a:lvl2pPr indent="-381000" lvl="1" marL="9144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2pPr>
            <a:lvl3pPr indent="-381000" lvl="2" marL="13716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3pPr>
            <a:lvl4pPr indent="-381000" lvl="3" marL="18288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4pPr>
            <a:lvl5pPr indent="-381000" lvl="4" marL="22860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5pPr>
            <a:lvl6pPr indent="-381000" lvl="5" marL="27432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6pPr>
            <a:lvl7pPr indent="-381000" lvl="6" marL="32004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7pPr>
            <a:lvl8pPr indent="-381000" lvl="7" marL="36576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8pPr>
            <a:lvl9pPr indent="-381000" lvl="8" marL="4114800">
              <a:lnSpc>
                <a:spcPct val="150000"/>
              </a:lnSpc>
              <a:spcBef>
                <a:spcPts val="1600"/>
              </a:spcBef>
              <a:spcAft>
                <a:spcPts val="1600"/>
              </a:spcAft>
              <a:buClr>
                <a:schemeClr val="dk2"/>
              </a:buClr>
              <a:buSzPts val="2400"/>
              <a:buFont typeface="Questrial"/>
              <a:buChar char="■"/>
              <a:defRPr sz="2400">
                <a:solidFill>
                  <a:schemeClr val="dk2"/>
                </a:solidFill>
                <a:latin typeface="Questrial"/>
                <a:ea typeface="Questrial"/>
                <a:cs typeface="Questrial"/>
                <a:sym typeface="Quest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image" Target="../media/image10.gif"/><Relationship Id="rId5" Type="http://schemas.openxmlformats.org/officeDocument/2006/relationships/image" Target="../media/image9.gif"/><Relationship Id="rId6" Type="http://schemas.openxmlformats.org/officeDocument/2006/relationships/image" Target="../media/image16.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0.jpg"/><Relationship Id="rId4" Type="http://schemas.openxmlformats.org/officeDocument/2006/relationships/image" Target="../media/image14.jpg"/><Relationship Id="rId5"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5.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1.jpg"/><Relationship Id="rId7" Type="http://schemas.openxmlformats.org/officeDocument/2006/relationships/image" Target="../media/image2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3"/>
          <p:cNvSpPr txBox="1"/>
          <p:nvPr>
            <p:ph idx="1" type="subTitle"/>
          </p:nvPr>
        </p:nvSpPr>
        <p:spPr>
          <a:xfrm>
            <a:off x="239175" y="1775800"/>
            <a:ext cx="5400000" cy="170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Chaise Farrar · Drake Bolland JR Jamora · Noah Siano Rebecca Siciliano</a:t>
            </a:r>
            <a:endParaRPr sz="3000"/>
          </a:p>
        </p:txBody>
      </p:sp>
      <p:sp>
        <p:nvSpPr>
          <p:cNvPr id="66" name="Google Shape;66;p13"/>
          <p:cNvSpPr txBox="1"/>
          <p:nvPr/>
        </p:nvSpPr>
        <p:spPr>
          <a:xfrm>
            <a:off x="599400" y="69775"/>
            <a:ext cx="7945200" cy="11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latin typeface="Saira"/>
                <a:ea typeface="Saira"/>
                <a:cs typeface="Saira"/>
                <a:sym typeface="Saira"/>
              </a:rPr>
              <a:t>Intelli</a:t>
            </a:r>
            <a:r>
              <a:rPr b="1" lang="en" sz="9600">
                <a:solidFill>
                  <a:srgbClr val="656F58"/>
                </a:solidFill>
                <a:latin typeface="Saira"/>
                <a:ea typeface="Saira"/>
                <a:cs typeface="Saira"/>
                <a:sym typeface="Saira"/>
              </a:rPr>
              <a:t>Roast</a:t>
            </a:r>
            <a:endParaRPr b="1" sz="9600">
              <a:solidFill>
                <a:srgbClr val="656F58"/>
              </a:solidFill>
              <a:latin typeface="Saira"/>
              <a:ea typeface="Saira"/>
              <a:cs typeface="Saira"/>
              <a:sym typeface="Saira"/>
            </a:endParaRPr>
          </a:p>
        </p:txBody>
      </p:sp>
      <p:pic>
        <p:nvPicPr>
          <p:cNvPr id="67" name="Google Shape;67;p13"/>
          <p:cNvPicPr preferRelativeResize="0"/>
          <p:nvPr/>
        </p:nvPicPr>
        <p:blipFill>
          <a:blip r:embed="rId3">
            <a:alphaModFix/>
          </a:blip>
          <a:stretch>
            <a:fillRect/>
          </a:stretch>
        </p:blipFill>
        <p:spPr>
          <a:xfrm>
            <a:off x="6888925" y="3704250"/>
            <a:ext cx="1802423" cy="10352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Prototype Overview</a:t>
            </a:r>
            <a:endParaRPr sz="4200"/>
          </a:p>
        </p:txBody>
      </p:sp>
      <p:pic>
        <p:nvPicPr>
          <p:cNvPr id="141" name="Google Shape;141;p22"/>
          <p:cNvPicPr preferRelativeResize="0"/>
          <p:nvPr/>
        </p:nvPicPr>
        <p:blipFill rotWithShape="1">
          <a:blip r:embed="rId3">
            <a:alphaModFix/>
          </a:blip>
          <a:srcRect b="28936" l="1873" r="1077" t="10143"/>
          <a:stretch/>
        </p:blipFill>
        <p:spPr>
          <a:xfrm>
            <a:off x="2319838" y="1371862"/>
            <a:ext cx="4809128" cy="1607201"/>
          </a:xfrm>
          <a:prstGeom prst="rect">
            <a:avLst/>
          </a:prstGeom>
          <a:noFill/>
          <a:ln>
            <a:noFill/>
          </a:ln>
        </p:spPr>
      </p:pic>
      <p:pic>
        <p:nvPicPr>
          <p:cNvPr id="142" name="Google Shape;142;p22"/>
          <p:cNvPicPr preferRelativeResize="0"/>
          <p:nvPr/>
        </p:nvPicPr>
        <p:blipFill>
          <a:blip r:embed="rId4">
            <a:alphaModFix/>
          </a:blip>
          <a:stretch>
            <a:fillRect/>
          </a:stretch>
        </p:blipFill>
        <p:spPr>
          <a:xfrm>
            <a:off x="1845679" y="3097049"/>
            <a:ext cx="1775021" cy="1959675"/>
          </a:xfrm>
          <a:prstGeom prst="rect">
            <a:avLst/>
          </a:prstGeom>
          <a:noFill/>
          <a:ln>
            <a:noFill/>
          </a:ln>
        </p:spPr>
      </p:pic>
      <p:pic>
        <p:nvPicPr>
          <p:cNvPr id="143" name="Google Shape;143;p22"/>
          <p:cNvPicPr preferRelativeResize="0"/>
          <p:nvPr/>
        </p:nvPicPr>
        <p:blipFill>
          <a:blip r:embed="rId5">
            <a:alphaModFix/>
          </a:blip>
          <a:stretch>
            <a:fillRect/>
          </a:stretch>
        </p:blipFill>
        <p:spPr>
          <a:xfrm>
            <a:off x="4030997" y="3097050"/>
            <a:ext cx="1649427" cy="1959675"/>
          </a:xfrm>
          <a:prstGeom prst="rect">
            <a:avLst/>
          </a:prstGeom>
          <a:noFill/>
          <a:ln>
            <a:noFill/>
          </a:ln>
        </p:spPr>
      </p:pic>
      <p:pic>
        <p:nvPicPr>
          <p:cNvPr id="144" name="Google Shape;144;p22"/>
          <p:cNvPicPr preferRelativeResize="0"/>
          <p:nvPr/>
        </p:nvPicPr>
        <p:blipFill>
          <a:blip r:embed="rId6">
            <a:alphaModFix/>
          </a:blip>
          <a:stretch>
            <a:fillRect/>
          </a:stretch>
        </p:blipFill>
        <p:spPr>
          <a:xfrm>
            <a:off x="6082200" y="3091975"/>
            <a:ext cx="1657950" cy="1959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Progress: Bean Agitation</a:t>
            </a:r>
            <a:endParaRPr sz="4200"/>
          </a:p>
        </p:txBody>
      </p:sp>
      <p:graphicFrame>
        <p:nvGraphicFramePr>
          <p:cNvPr id="150" name="Google Shape;150;p23"/>
          <p:cNvGraphicFramePr/>
          <p:nvPr/>
        </p:nvGraphicFramePr>
        <p:xfrm>
          <a:off x="52400" y="1456800"/>
          <a:ext cx="3000000" cy="3000000"/>
        </p:xfrm>
        <a:graphic>
          <a:graphicData uri="http://schemas.openxmlformats.org/drawingml/2006/table">
            <a:tbl>
              <a:tblPr>
                <a:noFill/>
                <a:tableStyleId>{C50B7F2A-6416-476A-806A-AA1C9AFBD1B4}</a:tableStyleId>
              </a:tblPr>
              <a:tblGrid>
                <a:gridCol w="1563650"/>
                <a:gridCol w="1972625"/>
                <a:gridCol w="1455175"/>
                <a:gridCol w="1830525"/>
                <a:gridCol w="2210050"/>
              </a:tblGrid>
              <a:tr h="609950">
                <a:tc>
                  <a:txBody>
                    <a:bodyPr>
                      <a:noAutofit/>
                    </a:bodyPr>
                    <a:lstStyle/>
                    <a:p>
                      <a:pPr indent="0" lvl="0" marL="0" rtl="0" algn="l">
                        <a:spcBef>
                          <a:spcPts val="0"/>
                        </a:spcBef>
                        <a:spcAft>
                          <a:spcPts val="0"/>
                        </a:spcAft>
                        <a:buNone/>
                      </a:pPr>
                      <a:r>
                        <a:rPr lang="en" sz="2400">
                          <a:solidFill>
                            <a:srgbClr val="FFFFFF"/>
                          </a:solidFill>
                          <a:latin typeface="Questrial"/>
                          <a:ea typeface="Questrial"/>
                          <a:cs typeface="Questrial"/>
                          <a:sym typeface="Questrial"/>
                        </a:rPr>
                        <a:t>Voltage </a:t>
                      </a:r>
                      <a:r>
                        <a:rPr lang="en" sz="1800">
                          <a:solidFill>
                            <a:srgbClr val="FFFFFF"/>
                          </a:solidFill>
                          <a:latin typeface="Questrial"/>
                          <a:ea typeface="Questrial"/>
                          <a:cs typeface="Questrial"/>
                          <a:sym typeface="Questrial"/>
                        </a:rPr>
                        <a:t>(V)</a:t>
                      </a:r>
                      <a:endParaRPr sz="18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2400">
                          <a:solidFill>
                            <a:srgbClr val="FFFFFF"/>
                          </a:solidFill>
                          <a:latin typeface="Questrial"/>
                          <a:ea typeface="Questrial"/>
                          <a:cs typeface="Questrial"/>
                          <a:sym typeface="Questrial"/>
                        </a:rPr>
                        <a:t>Amperage </a:t>
                      </a:r>
                      <a:r>
                        <a:rPr lang="en" sz="1800">
                          <a:solidFill>
                            <a:srgbClr val="FFFFFF"/>
                          </a:solidFill>
                          <a:latin typeface="Questrial"/>
                          <a:ea typeface="Questrial"/>
                          <a:cs typeface="Questrial"/>
                          <a:sym typeface="Questrial"/>
                        </a:rPr>
                        <a:t>(A)</a:t>
                      </a:r>
                      <a:endParaRPr sz="18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2400">
                          <a:solidFill>
                            <a:srgbClr val="FFFFFF"/>
                          </a:solidFill>
                          <a:latin typeface="Questrial"/>
                          <a:ea typeface="Questrial"/>
                          <a:cs typeface="Questrial"/>
                          <a:sym typeface="Questrial"/>
                        </a:rPr>
                        <a:t>Power </a:t>
                      </a:r>
                      <a:r>
                        <a:rPr lang="en" sz="1800">
                          <a:solidFill>
                            <a:srgbClr val="FFFFFF"/>
                          </a:solidFill>
                          <a:latin typeface="Questrial"/>
                          <a:ea typeface="Questrial"/>
                          <a:cs typeface="Questrial"/>
                          <a:sym typeface="Questrial"/>
                        </a:rPr>
                        <a:t>(W)</a:t>
                      </a:r>
                      <a:endParaRPr sz="18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2400">
                          <a:solidFill>
                            <a:srgbClr val="FFFFFF"/>
                          </a:solidFill>
                          <a:latin typeface="Questrial"/>
                          <a:ea typeface="Questrial"/>
                          <a:cs typeface="Questrial"/>
                          <a:sym typeface="Questrial"/>
                        </a:rPr>
                        <a:t>Velocity </a:t>
                      </a:r>
                      <a:r>
                        <a:rPr lang="en" sz="1800">
                          <a:solidFill>
                            <a:srgbClr val="FFFFFF"/>
                          </a:solidFill>
                          <a:latin typeface="Questrial"/>
                          <a:ea typeface="Questrial"/>
                          <a:cs typeface="Questrial"/>
                          <a:sym typeface="Questrial"/>
                        </a:rPr>
                        <a:t>(m/s)</a:t>
                      </a:r>
                      <a:endParaRPr sz="18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2400">
                          <a:solidFill>
                            <a:srgbClr val="FFFFFF"/>
                          </a:solidFill>
                          <a:latin typeface="Questrial"/>
                          <a:ea typeface="Questrial"/>
                          <a:cs typeface="Questrial"/>
                          <a:sym typeface="Questrial"/>
                        </a:rPr>
                        <a:t>Bean</a:t>
                      </a:r>
                      <a:r>
                        <a:rPr lang="en" sz="2400">
                          <a:solidFill>
                            <a:srgbClr val="FFFFFF"/>
                          </a:solidFill>
                          <a:latin typeface="Questrial"/>
                          <a:ea typeface="Questrial"/>
                          <a:cs typeface="Questrial"/>
                          <a:sym typeface="Questrial"/>
                        </a:rPr>
                        <a:t> Agitation</a:t>
                      </a:r>
                      <a:endParaRPr sz="24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56210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5.0</a:t>
                      </a:r>
                      <a:endParaRPr sz="18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0.8</a:t>
                      </a:r>
                      <a:endParaRPr sz="18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4 </a:t>
                      </a:r>
                      <a:endParaRPr sz="18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10.1</a:t>
                      </a:r>
                      <a:endParaRPr sz="18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No</a:t>
                      </a:r>
                      <a:endParaRPr sz="18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6.0</a:t>
                      </a:r>
                      <a:endParaRPr sz="18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1.77</a:t>
                      </a:r>
                      <a:endParaRPr sz="18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10.62 </a:t>
                      </a:r>
                      <a:endParaRPr sz="18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12.5</a:t>
                      </a:r>
                      <a:endParaRPr sz="18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Minor</a:t>
                      </a:r>
                      <a:endParaRPr sz="18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6.5</a:t>
                      </a:r>
                      <a:endParaRPr sz="18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2.14</a:t>
                      </a:r>
                      <a:endParaRPr sz="18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13.91 </a:t>
                      </a:r>
                      <a:endParaRPr sz="18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14.1</a:t>
                      </a:r>
                      <a:endParaRPr sz="18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Moderate</a:t>
                      </a:r>
                      <a:endParaRPr sz="18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r>
              <a:tr h="56210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7.2</a:t>
                      </a:r>
                      <a:endParaRPr sz="18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2.54</a:t>
                      </a:r>
                      <a:endParaRPr sz="18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18.29</a:t>
                      </a:r>
                      <a:endParaRPr sz="18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16.1</a:t>
                      </a:r>
                      <a:endParaRPr sz="18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Yes</a:t>
                      </a:r>
                      <a:endParaRPr sz="1800">
                        <a:solidFill>
                          <a:schemeClr val="dk2"/>
                        </a:solidFill>
                        <a:latin typeface="Questrial"/>
                        <a:ea typeface="Questrial"/>
                        <a:cs typeface="Questrial"/>
                        <a:sym typeface="Questrial"/>
                      </a:endParaRPr>
                    </a:p>
                  </a:txBody>
                  <a:tcPr marT="91425" marB="91425" marR="91425" marL="91425"/>
                </a:tc>
              </a:tr>
              <a:tr h="56210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8.0</a:t>
                      </a:r>
                      <a:endParaRPr sz="18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2.81</a:t>
                      </a:r>
                      <a:endParaRPr sz="18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22.48 </a:t>
                      </a:r>
                      <a:endParaRPr sz="18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17.0</a:t>
                      </a:r>
                      <a:endParaRPr sz="18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Ejection begins</a:t>
                      </a:r>
                      <a:endParaRPr sz="1800">
                        <a:solidFill>
                          <a:schemeClr val="dk2"/>
                        </a:solidFill>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Progress: Heat Testing</a:t>
            </a:r>
            <a:endParaRPr sz="4200"/>
          </a:p>
        </p:txBody>
      </p:sp>
      <p:pic>
        <p:nvPicPr>
          <p:cNvPr id="156" name="Google Shape;156;p24"/>
          <p:cNvPicPr preferRelativeResize="0"/>
          <p:nvPr/>
        </p:nvPicPr>
        <p:blipFill>
          <a:blip r:embed="rId3">
            <a:alphaModFix/>
          </a:blip>
          <a:stretch>
            <a:fillRect/>
          </a:stretch>
        </p:blipFill>
        <p:spPr>
          <a:xfrm>
            <a:off x="98150" y="1523238"/>
            <a:ext cx="2580273" cy="3440375"/>
          </a:xfrm>
          <a:prstGeom prst="rect">
            <a:avLst/>
          </a:prstGeom>
          <a:noFill/>
          <a:ln>
            <a:noFill/>
          </a:ln>
        </p:spPr>
      </p:pic>
      <p:cxnSp>
        <p:nvCxnSpPr>
          <p:cNvPr id="157" name="Google Shape;157;p24"/>
          <p:cNvCxnSpPr>
            <a:stCxn id="158" idx="1"/>
          </p:cNvCxnSpPr>
          <p:nvPr/>
        </p:nvCxnSpPr>
        <p:spPr>
          <a:xfrm rot="10800000">
            <a:off x="2093988" y="3194200"/>
            <a:ext cx="970200" cy="3300"/>
          </a:xfrm>
          <a:prstGeom prst="straightConnector1">
            <a:avLst/>
          </a:prstGeom>
          <a:noFill/>
          <a:ln cap="flat" cmpd="sng" w="38100">
            <a:solidFill>
              <a:srgbClr val="FF0000"/>
            </a:solidFill>
            <a:prstDash val="solid"/>
            <a:round/>
            <a:headEnd len="med" w="med" type="none"/>
            <a:tailEnd len="med" w="med" type="triangle"/>
          </a:ln>
        </p:spPr>
      </p:cxnSp>
      <p:sp>
        <p:nvSpPr>
          <p:cNvPr id="158" name="Google Shape;158;p24"/>
          <p:cNvSpPr txBox="1"/>
          <p:nvPr/>
        </p:nvSpPr>
        <p:spPr>
          <a:xfrm>
            <a:off x="3064188" y="3014950"/>
            <a:ext cx="2337000" cy="365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400">
                <a:latin typeface="Questrial"/>
                <a:ea typeface="Questrial"/>
                <a:cs typeface="Questrial"/>
                <a:sym typeface="Questrial"/>
              </a:rPr>
              <a:t>Thermocouples</a:t>
            </a:r>
            <a:endParaRPr sz="2400">
              <a:latin typeface="Questrial"/>
              <a:ea typeface="Questrial"/>
              <a:cs typeface="Questrial"/>
              <a:sym typeface="Questrial"/>
            </a:endParaRPr>
          </a:p>
        </p:txBody>
      </p:sp>
      <p:pic>
        <p:nvPicPr>
          <p:cNvPr id="159" name="Google Shape;159;p24"/>
          <p:cNvPicPr preferRelativeResize="0"/>
          <p:nvPr/>
        </p:nvPicPr>
        <p:blipFill rotWithShape="1">
          <a:blip r:embed="rId4">
            <a:alphaModFix/>
          </a:blip>
          <a:srcRect b="0" l="5788" r="33981" t="0"/>
          <a:stretch/>
        </p:blipFill>
        <p:spPr>
          <a:xfrm>
            <a:off x="5786950" y="1863313"/>
            <a:ext cx="3319495" cy="3100277"/>
          </a:xfrm>
          <a:prstGeom prst="rect">
            <a:avLst/>
          </a:prstGeom>
          <a:noFill/>
          <a:ln>
            <a:noFill/>
          </a:ln>
        </p:spPr>
      </p:pic>
      <p:cxnSp>
        <p:nvCxnSpPr>
          <p:cNvPr id="160" name="Google Shape;160;p24"/>
          <p:cNvCxnSpPr>
            <a:stCxn id="158" idx="3"/>
          </p:cNvCxnSpPr>
          <p:nvPr/>
        </p:nvCxnSpPr>
        <p:spPr>
          <a:xfrm>
            <a:off x="5401188" y="3197500"/>
            <a:ext cx="1322400" cy="54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Progress: Heat Testing (cont.)</a:t>
            </a:r>
            <a:endParaRPr sz="4200"/>
          </a:p>
        </p:txBody>
      </p:sp>
      <p:pic>
        <p:nvPicPr>
          <p:cNvPr id="166" name="Google Shape;166;p25" title="Chart"/>
          <p:cNvPicPr preferRelativeResize="0"/>
          <p:nvPr/>
        </p:nvPicPr>
        <p:blipFill>
          <a:blip r:embed="rId3">
            <a:alphaModFix/>
          </a:blip>
          <a:stretch>
            <a:fillRect/>
          </a:stretch>
        </p:blipFill>
        <p:spPr>
          <a:xfrm>
            <a:off x="311725" y="1945000"/>
            <a:ext cx="4183425" cy="2650350"/>
          </a:xfrm>
          <a:prstGeom prst="rect">
            <a:avLst/>
          </a:prstGeom>
          <a:noFill/>
          <a:ln>
            <a:noFill/>
          </a:ln>
        </p:spPr>
      </p:pic>
      <p:pic>
        <p:nvPicPr>
          <p:cNvPr id="167" name="Google Shape;167;p25"/>
          <p:cNvPicPr preferRelativeResize="0"/>
          <p:nvPr/>
        </p:nvPicPr>
        <p:blipFill>
          <a:blip r:embed="rId4">
            <a:alphaModFix/>
          </a:blip>
          <a:stretch>
            <a:fillRect/>
          </a:stretch>
        </p:blipFill>
        <p:spPr>
          <a:xfrm>
            <a:off x="4572000" y="1945000"/>
            <a:ext cx="4260950" cy="2650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Progress: Heat Testing (cont.)</a:t>
            </a:r>
            <a:endParaRPr sz="4200"/>
          </a:p>
        </p:txBody>
      </p:sp>
      <p:sp>
        <p:nvSpPr>
          <p:cNvPr id="173" name="Google Shape;173;p26"/>
          <p:cNvSpPr txBox="1"/>
          <p:nvPr/>
        </p:nvSpPr>
        <p:spPr>
          <a:xfrm>
            <a:off x="9330625" y="1244275"/>
            <a:ext cx="3701400" cy="37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Assembly Progress:</a:t>
            </a:r>
            <a:endParaRPr/>
          </a:p>
          <a:p>
            <a:pPr indent="0" lvl="0" marL="0" rtl="0" algn="l">
              <a:spcBef>
                <a:spcPts val="0"/>
              </a:spcBef>
              <a:spcAft>
                <a:spcPts val="0"/>
              </a:spcAft>
              <a:buNone/>
            </a:pPr>
            <a:r>
              <a:rPr lang="en"/>
              <a:t>Heating element mounted in the box</a:t>
            </a:r>
            <a:endParaRPr/>
          </a:p>
          <a:p>
            <a:pPr indent="0" lvl="0" marL="0" rtl="0" algn="l">
              <a:spcBef>
                <a:spcPts val="0"/>
              </a:spcBef>
              <a:spcAft>
                <a:spcPts val="0"/>
              </a:spcAft>
              <a:buNone/>
            </a:pPr>
            <a:r>
              <a:rPr lang="en"/>
              <a:t>Fan connected with piping</a:t>
            </a:r>
            <a:endParaRPr/>
          </a:p>
          <a:p>
            <a:pPr indent="0" lvl="0" marL="0" rtl="0" algn="l">
              <a:spcBef>
                <a:spcPts val="0"/>
              </a:spcBef>
              <a:spcAft>
                <a:spcPts val="0"/>
              </a:spcAft>
              <a:buNone/>
            </a:pPr>
            <a:r>
              <a:rPr lang="en"/>
              <a:t>Thermocouples mounted inside heating element and roasting chamber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Tests:</a:t>
            </a:r>
            <a:endParaRPr/>
          </a:p>
          <a:p>
            <a:pPr indent="0" lvl="0" marL="0" rtl="0" algn="l">
              <a:spcBef>
                <a:spcPts val="0"/>
              </a:spcBef>
              <a:spcAft>
                <a:spcPts val="0"/>
              </a:spcAft>
              <a:buNone/>
            </a:pPr>
            <a:r>
              <a:rPr lang="en"/>
              <a:t>Heating with thermocouple inside element</a:t>
            </a:r>
            <a:endParaRPr/>
          </a:p>
          <a:p>
            <a:pPr indent="0" lvl="0" marL="0" rtl="0" algn="l">
              <a:spcBef>
                <a:spcPts val="0"/>
              </a:spcBef>
              <a:spcAft>
                <a:spcPts val="0"/>
              </a:spcAft>
              <a:buNone/>
            </a:pPr>
            <a:r>
              <a:rPr lang="en"/>
              <a:t>Heating with fan to test thermocouple output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Insulation</a:t>
            </a:r>
            <a:endParaRPr/>
          </a:p>
        </p:txBody>
      </p:sp>
      <p:sp>
        <p:nvSpPr>
          <p:cNvPr id="174" name="Google Shape;174;p26"/>
          <p:cNvSpPr txBox="1"/>
          <p:nvPr/>
        </p:nvSpPr>
        <p:spPr>
          <a:xfrm>
            <a:off x="2090750" y="1436600"/>
            <a:ext cx="6741600" cy="35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75" name="Google Shape;175;p26"/>
          <p:cNvPicPr preferRelativeResize="0"/>
          <p:nvPr/>
        </p:nvPicPr>
        <p:blipFill>
          <a:blip r:embed="rId3">
            <a:alphaModFix/>
          </a:blip>
          <a:stretch>
            <a:fillRect/>
          </a:stretch>
        </p:blipFill>
        <p:spPr>
          <a:xfrm>
            <a:off x="4740249" y="1597420"/>
            <a:ext cx="2024198" cy="2698950"/>
          </a:xfrm>
          <a:prstGeom prst="rect">
            <a:avLst/>
          </a:prstGeom>
          <a:noFill/>
          <a:ln>
            <a:noFill/>
          </a:ln>
        </p:spPr>
      </p:pic>
      <p:pic>
        <p:nvPicPr>
          <p:cNvPr id="176" name="Google Shape;176;p26"/>
          <p:cNvPicPr preferRelativeResize="0"/>
          <p:nvPr/>
        </p:nvPicPr>
        <p:blipFill rotWithShape="1">
          <a:blip r:embed="rId4">
            <a:alphaModFix/>
          </a:blip>
          <a:srcRect b="29273" l="18294" r="45807" t="31999"/>
          <a:stretch/>
        </p:blipFill>
        <p:spPr>
          <a:xfrm rot="-5400000">
            <a:off x="1318949" y="2058752"/>
            <a:ext cx="2927101" cy="1776298"/>
          </a:xfrm>
          <a:prstGeom prst="rect">
            <a:avLst/>
          </a:prstGeom>
          <a:noFill/>
          <a:ln>
            <a:noFill/>
          </a:ln>
        </p:spPr>
      </p:pic>
      <p:cxnSp>
        <p:nvCxnSpPr>
          <p:cNvPr id="177" name="Google Shape;177;p26"/>
          <p:cNvCxnSpPr/>
          <p:nvPr/>
        </p:nvCxnSpPr>
        <p:spPr>
          <a:xfrm>
            <a:off x="3834250" y="2933350"/>
            <a:ext cx="607800" cy="0"/>
          </a:xfrm>
          <a:prstGeom prst="straightConnector1">
            <a:avLst/>
          </a:prstGeom>
          <a:noFill/>
          <a:ln cap="flat" cmpd="sng" w="38100">
            <a:solidFill>
              <a:srgbClr val="656F58"/>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7"/>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Progress: Wiring</a:t>
            </a:r>
            <a:endParaRPr sz="4200"/>
          </a:p>
        </p:txBody>
      </p:sp>
      <p:pic>
        <p:nvPicPr>
          <p:cNvPr id="183" name="Google Shape;183;p27"/>
          <p:cNvPicPr preferRelativeResize="0"/>
          <p:nvPr/>
        </p:nvPicPr>
        <p:blipFill rotWithShape="1">
          <a:blip r:embed="rId3">
            <a:alphaModFix/>
          </a:blip>
          <a:srcRect b="0" l="13666" r="0" t="24630"/>
          <a:stretch/>
        </p:blipFill>
        <p:spPr>
          <a:xfrm>
            <a:off x="3235475" y="2012800"/>
            <a:ext cx="2315802" cy="2695553"/>
          </a:xfrm>
          <a:prstGeom prst="rect">
            <a:avLst/>
          </a:prstGeom>
          <a:noFill/>
          <a:ln>
            <a:noFill/>
          </a:ln>
        </p:spPr>
      </p:pic>
      <p:pic>
        <p:nvPicPr>
          <p:cNvPr id="184" name="Google Shape;184;p27"/>
          <p:cNvPicPr preferRelativeResize="0"/>
          <p:nvPr/>
        </p:nvPicPr>
        <p:blipFill rotWithShape="1">
          <a:blip r:embed="rId4">
            <a:alphaModFix/>
          </a:blip>
          <a:srcRect b="15045" l="0" r="15045" t="0"/>
          <a:stretch/>
        </p:blipFill>
        <p:spPr>
          <a:xfrm>
            <a:off x="5615125" y="2792900"/>
            <a:ext cx="3405246" cy="1915451"/>
          </a:xfrm>
          <a:prstGeom prst="rect">
            <a:avLst/>
          </a:prstGeom>
          <a:noFill/>
          <a:ln>
            <a:noFill/>
          </a:ln>
        </p:spPr>
      </p:pic>
      <p:pic>
        <p:nvPicPr>
          <p:cNvPr id="185" name="Google Shape;185;p27"/>
          <p:cNvPicPr preferRelativeResize="0"/>
          <p:nvPr/>
        </p:nvPicPr>
        <p:blipFill>
          <a:blip r:embed="rId5">
            <a:alphaModFix/>
          </a:blip>
          <a:stretch>
            <a:fillRect/>
          </a:stretch>
        </p:blipFill>
        <p:spPr>
          <a:xfrm>
            <a:off x="123625" y="2012800"/>
            <a:ext cx="3048000" cy="1714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28"/>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Progress: Wireless Comms</a:t>
            </a:r>
            <a:endParaRPr sz="4200"/>
          </a:p>
        </p:txBody>
      </p:sp>
      <p:sp>
        <p:nvSpPr>
          <p:cNvPr id="191" name="Google Shape;191;p28"/>
          <p:cNvSpPr txBox="1"/>
          <p:nvPr/>
        </p:nvSpPr>
        <p:spPr>
          <a:xfrm>
            <a:off x="7701000" y="2557500"/>
            <a:ext cx="5476200" cy="6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92" name="Google Shape;192;p28"/>
          <p:cNvPicPr preferRelativeResize="0"/>
          <p:nvPr/>
        </p:nvPicPr>
        <p:blipFill rotWithShape="1">
          <a:blip r:embed="rId3">
            <a:alphaModFix/>
          </a:blip>
          <a:srcRect b="17094" l="9747" r="0" t="23196"/>
          <a:stretch/>
        </p:blipFill>
        <p:spPr>
          <a:xfrm>
            <a:off x="4602325" y="1558627"/>
            <a:ext cx="3736500" cy="3296079"/>
          </a:xfrm>
          <a:prstGeom prst="rect">
            <a:avLst/>
          </a:prstGeom>
          <a:noFill/>
          <a:ln>
            <a:noFill/>
          </a:ln>
        </p:spPr>
      </p:pic>
      <p:pic>
        <p:nvPicPr>
          <p:cNvPr id="193" name="Google Shape;193;p28"/>
          <p:cNvPicPr preferRelativeResize="0"/>
          <p:nvPr/>
        </p:nvPicPr>
        <p:blipFill>
          <a:blip r:embed="rId4">
            <a:alphaModFix/>
          </a:blip>
          <a:stretch>
            <a:fillRect/>
          </a:stretch>
        </p:blipFill>
        <p:spPr>
          <a:xfrm>
            <a:off x="171425" y="1882688"/>
            <a:ext cx="4286250" cy="2647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Progress: App Development</a:t>
            </a:r>
            <a:endParaRPr sz="4200"/>
          </a:p>
        </p:txBody>
      </p:sp>
      <p:pic>
        <p:nvPicPr>
          <p:cNvPr id="199" name="Google Shape;199;p29"/>
          <p:cNvPicPr preferRelativeResize="0"/>
          <p:nvPr/>
        </p:nvPicPr>
        <p:blipFill>
          <a:blip r:embed="rId3">
            <a:alphaModFix/>
          </a:blip>
          <a:stretch>
            <a:fillRect/>
          </a:stretch>
        </p:blipFill>
        <p:spPr>
          <a:xfrm>
            <a:off x="695925" y="1460826"/>
            <a:ext cx="1698925" cy="3529549"/>
          </a:xfrm>
          <a:prstGeom prst="rect">
            <a:avLst/>
          </a:prstGeom>
          <a:noFill/>
          <a:ln>
            <a:noFill/>
          </a:ln>
        </p:spPr>
      </p:pic>
      <p:sp>
        <p:nvSpPr>
          <p:cNvPr id="200" name="Google Shape;200;p29"/>
          <p:cNvSpPr txBox="1"/>
          <p:nvPr>
            <p:ph idx="2" type="body"/>
          </p:nvPr>
        </p:nvSpPr>
        <p:spPr>
          <a:xfrm>
            <a:off x="2749250" y="1505700"/>
            <a:ext cx="6083100" cy="30762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a:t>Front-end UI close to complete</a:t>
            </a:r>
            <a:endParaRPr/>
          </a:p>
          <a:p>
            <a:pPr indent="-381000" lvl="0" marL="457200" rtl="0" algn="l">
              <a:spcBef>
                <a:spcPts val="0"/>
              </a:spcBef>
              <a:spcAft>
                <a:spcPts val="0"/>
              </a:spcAft>
              <a:buSzPts val="2400"/>
              <a:buChar char="●"/>
            </a:pPr>
            <a:r>
              <a:rPr lang="en"/>
              <a:t>Bluetooth in progress</a:t>
            </a:r>
            <a:endParaRPr/>
          </a:p>
          <a:p>
            <a:pPr indent="-381000" lvl="0" marL="457200" rtl="0" algn="l">
              <a:spcBef>
                <a:spcPts val="0"/>
              </a:spcBef>
              <a:spcAft>
                <a:spcPts val="0"/>
              </a:spcAft>
              <a:buSzPts val="2400"/>
              <a:buChar char="●"/>
            </a:pPr>
            <a:r>
              <a:rPr lang="en"/>
              <a:t>Back-end not started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Future</a:t>
            </a:r>
            <a:endParaRPr sz="4200"/>
          </a:p>
        </p:txBody>
      </p:sp>
      <p:sp>
        <p:nvSpPr>
          <p:cNvPr id="206" name="Google Shape;206;p30"/>
          <p:cNvSpPr txBox="1"/>
          <p:nvPr>
            <p:ph idx="1" type="body"/>
          </p:nvPr>
        </p:nvSpPr>
        <p:spPr>
          <a:xfrm>
            <a:off x="311700" y="1486675"/>
            <a:ext cx="8520600" cy="33822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0"/>
              </a:spcBef>
              <a:spcAft>
                <a:spcPts val="0"/>
              </a:spcAft>
              <a:buSzPts val="2400"/>
              <a:buFont typeface="Questrial"/>
              <a:buChar char="●"/>
            </a:pPr>
            <a:r>
              <a:rPr lang="en" sz="2400">
                <a:latin typeface="Questrial"/>
                <a:ea typeface="Questrial"/>
                <a:cs typeface="Questrial"/>
                <a:sym typeface="Questrial"/>
              </a:rPr>
              <a:t>Bluetooth on App and Microcontroller Integration</a:t>
            </a:r>
            <a:endParaRPr sz="2400">
              <a:latin typeface="Questrial"/>
              <a:ea typeface="Questrial"/>
              <a:cs typeface="Questrial"/>
              <a:sym typeface="Questrial"/>
            </a:endParaRPr>
          </a:p>
          <a:p>
            <a:pPr indent="-381000" lvl="0" marL="457200" rtl="0" algn="l">
              <a:lnSpc>
                <a:spcPct val="150000"/>
              </a:lnSpc>
              <a:spcBef>
                <a:spcPts val="0"/>
              </a:spcBef>
              <a:spcAft>
                <a:spcPts val="0"/>
              </a:spcAft>
              <a:buSzPts val="2400"/>
              <a:buFont typeface="Questrial"/>
              <a:buChar char="●"/>
            </a:pPr>
            <a:r>
              <a:rPr lang="en" sz="2400">
                <a:latin typeface="Questrial"/>
                <a:ea typeface="Questrial"/>
                <a:cs typeface="Questrial"/>
                <a:sym typeface="Questrial"/>
              </a:rPr>
              <a:t>Chaff Collection System</a:t>
            </a:r>
            <a:endParaRPr sz="2400">
              <a:latin typeface="Questrial"/>
              <a:ea typeface="Questrial"/>
              <a:cs typeface="Questrial"/>
              <a:sym typeface="Questrial"/>
            </a:endParaRPr>
          </a:p>
          <a:p>
            <a:pPr indent="-381000" lvl="0" marL="457200" rtl="0" algn="l">
              <a:lnSpc>
                <a:spcPct val="150000"/>
              </a:lnSpc>
              <a:spcBef>
                <a:spcPts val="0"/>
              </a:spcBef>
              <a:spcAft>
                <a:spcPts val="0"/>
              </a:spcAft>
              <a:buSzPts val="2400"/>
              <a:buFont typeface="Questrial"/>
              <a:buChar char="●"/>
            </a:pPr>
            <a:r>
              <a:rPr lang="en" sz="2400">
                <a:latin typeface="Questrial"/>
                <a:ea typeface="Questrial"/>
                <a:cs typeface="Questrial"/>
                <a:sym typeface="Questrial"/>
              </a:rPr>
              <a:t>Fan Control with Microcontroller</a:t>
            </a:r>
            <a:endParaRPr sz="2400">
              <a:latin typeface="Questrial"/>
              <a:ea typeface="Questrial"/>
              <a:cs typeface="Questrial"/>
              <a:sym typeface="Questrial"/>
            </a:endParaRPr>
          </a:p>
          <a:p>
            <a:pPr indent="-381000" lvl="0" marL="457200" rtl="0" algn="l">
              <a:lnSpc>
                <a:spcPct val="150000"/>
              </a:lnSpc>
              <a:spcBef>
                <a:spcPts val="0"/>
              </a:spcBef>
              <a:spcAft>
                <a:spcPts val="0"/>
              </a:spcAft>
              <a:buSzPts val="2400"/>
              <a:buFont typeface="Questrial"/>
              <a:buChar char="●"/>
            </a:pPr>
            <a:r>
              <a:rPr lang="en" sz="2400">
                <a:latin typeface="Questrial"/>
                <a:ea typeface="Questrial"/>
                <a:cs typeface="Questrial"/>
                <a:sym typeface="Questrial"/>
              </a:rPr>
              <a:t>Full System Test with Full Automation</a:t>
            </a:r>
            <a:endParaRPr sz="2400">
              <a:latin typeface="Questrial"/>
              <a:ea typeface="Questrial"/>
              <a:cs typeface="Questrial"/>
              <a:sym typeface="Questrial"/>
            </a:endParaRPr>
          </a:p>
          <a:p>
            <a:pPr indent="-381000" lvl="0" marL="457200" rtl="0" algn="l">
              <a:lnSpc>
                <a:spcPct val="150000"/>
              </a:lnSpc>
              <a:spcBef>
                <a:spcPts val="0"/>
              </a:spcBef>
              <a:spcAft>
                <a:spcPts val="0"/>
              </a:spcAft>
              <a:buSzPts val="2400"/>
              <a:buFont typeface="Questrial"/>
              <a:buChar char="●"/>
            </a:pPr>
            <a:r>
              <a:rPr lang="en" sz="2400">
                <a:latin typeface="Questrial"/>
                <a:ea typeface="Questrial"/>
                <a:cs typeface="Questrial"/>
                <a:sym typeface="Questrial"/>
              </a:rPr>
              <a:t>App UI Improvements</a:t>
            </a:r>
            <a:endParaRPr sz="2400">
              <a:latin typeface="Questrial"/>
              <a:ea typeface="Questrial"/>
              <a:cs typeface="Questrial"/>
              <a:sym typeface="Questrial"/>
            </a:endParaRPr>
          </a:p>
          <a:p>
            <a:pPr indent="-381000" lvl="0" marL="457200" rtl="0" algn="l">
              <a:lnSpc>
                <a:spcPct val="150000"/>
              </a:lnSpc>
              <a:spcBef>
                <a:spcPts val="0"/>
              </a:spcBef>
              <a:spcAft>
                <a:spcPts val="0"/>
              </a:spcAft>
              <a:buSzPts val="2400"/>
              <a:buChar char="●"/>
            </a:pPr>
            <a:r>
              <a:rPr lang="en"/>
              <a:t>Heat resistant gaskets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1"/>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References</a:t>
            </a:r>
            <a:endParaRPr/>
          </a:p>
        </p:txBody>
      </p:sp>
      <p:sp>
        <p:nvSpPr>
          <p:cNvPr id="212" name="Google Shape;212;p31"/>
          <p:cNvSpPr txBox="1"/>
          <p:nvPr>
            <p:ph idx="1" type="body"/>
          </p:nvPr>
        </p:nvSpPr>
        <p:spPr>
          <a:xfrm>
            <a:off x="311700" y="1505700"/>
            <a:ext cx="8520600" cy="3076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Roboto"/>
                <a:ea typeface="Roboto"/>
                <a:cs typeface="Roboto"/>
                <a:sym typeface="Roboto"/>
              </a:rPr>
              <a:t>[1] “Maxwell House,” Recipes. [Online]. Available: http://www.kraftrecipes.com/maxwell-house. [Accessed: 02-Oct-2018].</a:t>
            </a:r>
            <a:endParaRPr sz="1200">
              <a:latin typeface="Roboto"/>
              <a:ea typeface="Roboto"/>
              <a:cs typeface="Roboto"/>
              <a:sym typeface="Roboto"/>
            </a:endParaRPr>
          </a:p>
          <a:p>
            <a:pPr indent="0" lvl="0" marL="0" rtl="0" algn="l">
              <a:lnSpc>
                <a:spcPct val="115000"/>
              </a:lnSpc>
              <a:spcBef>
                <a:spcPts val="1600"/>
              </a:spcBef>
              <a:spcAft>
                <a:spcPts val="0"/>
              </a:spcAft>
              <a:buNone/>
            </a:pPr>
            <a:r>
              <a:rPr lang="en" sz="1200">
                <a:latin typeface="Roboto"/>
                <a:ea typeface="Roboto"/>
                <a:cs typeface="Roboto"/>
                <a:sym typeface="Roboto"/>
              </a:rPr>
              <a:t>[2] “Folgers Coffee - The Best Part of Wakin' Up | Folgers Coffee,” History | Folgers Coffee. [Online]. Available: https://www.folgerscoffee.com/. [Accessed: 02-Oct-2018].</a:t>
            </a:r>
            <a:endParaRPr sz="1200">
              <a:latin typeface="Roboto"/>
              <a:ea typeface="Roboto"/>
              <a:cs typeface="Roboto"/>
              <a:sym typeface="Roboto"/>
            </a:endParaRPr>
          </a:p>
          <a:p>
            <a:pPr indent="0" lvl="0" marL="0" rtl="0" algn="l">
              <a:lnSpc>
                <a:spcPct val="115000"/>
              </a:lnSpc>
              <a:spcBef>
                <a:spcPts val="1600"/>
              </a:spcBef>
              <a:spcAft>
                <a:spcPts val="0"/>
              </a:spcAft>
              <a:buNone/>
            </a:pPr>
            <a:r>
              <a:rPr lang="en" sz="1200">
                <a:latin typeface="Roboto"/>
                <a:ea typeface="Roboto"/>
                <a:cs typeface="Roboto"/>
                <a:sym typeface="Roboto"/>
              </a:rPr>
              <a:t>[3] “Single Serve Coffee Makers &amp; K-Cup Pods | Keurig®,” Keurig® Coffee Makers | Best Single Cup Coffee Machines. [Online]. Available: https://www.keurig.com/. [Accessed: 02-Oct-2018].</a:t>
            </a:r>
            <a:endParaRPr sz="1200">
              <a:latin typeface="Roboto"/>
              <a:ea typeface="Roboto"/>
              <a:cs typeface="Roboto"/>
              <a:sym typeface="Roboto"/>
            </a:endParaRPr>
          </a:p>
          <a:p>
            <a:pPr indent="0" lvl="0" marL="0" rtl="0" algn="l">
              <a:lnSpc>
                <a:spcPct val="115000"/>
              </a:lnSpc>
              <a:spcBef>
                <a:spcPts val="1600"/>
              </a:spcBef>
              <a:spcAft>
                <a:spcPts val="0"/>
              </a:spcAft>
              <a:buNone/>
            </a:pPr>
            <a:r>
              <a:rPr lang="en" sz="1200">
                <a:latin typeface="Roboto"/>
                <a:ea typeface="Roboto"/>
                <a:cs typeface="Roboto"/>
                <a:sym typeface="Roboto"/>
              </a:rPr>
              <a:t>[4] “Roasting coffee beans in a wok on a kitchen </a:t>
            </a:r>
            <a:r>
              <a:rPr lang="en" sz="1200">
                <a:latin typeface="Roboto"/>
                <a:ea typeface="Roboto"/>
                <a:cs typeface="Roboto"/>
                <a:sym typeface="Roboto"/>
              </a:rPr>
              <a:t>stove top</a:t>
            </a:r>
            <a:r>
              <a:rPr lang="en" sz="1200">
                <a:latin typeface="Roboto"/>
                <a:ea typeface="Roboto"/>
                <a:cs typeface="Roboto"/>
                <a:sym typeface="Roboto"/>
              </a:rPr>
              <a:t>”, </a:t>
            </a:r>
            <a:r>
              <a:rPr lang="en" sz="1200">
                <a:latin typeface="Roboto"/>
                <a:ea typeface="Roboto"/>
                <a:cs typeface="Roboto"/>
                <a:sym typeface="Roboto"/>
              </a:rPr>
              <a:t>Wikipedia</a:t>
            </a:r>
            <a:r>
              <a:rPr lang="en" sz="1200">
                <a:latin typeface="Roboto"/>
                <a:ea typeface="Roboto"/>
                <a:cs typeface="Roboto"/>
                <a:sym typeface="Roboto"/>
              </a:rPr>
              <a:t>. [Online]. Available: </a:t>
            </a:r>
            <a:r>
              <a:rPr lang="en" sz="1200">
                <a:latin typeface="Roboto"/>
                <a:ea typeface="Roboto"/>
                <a:cs typeface="Roboto"/>
                <a:sym typeface="Roboto"/>
              </a:rPr>
              <a:t>https://commons.wikimedia.org/wiki/File:Wok_down_angle.jpg. [Accessed: 15-Nov-2018].</a:t>
            </a:r>
            <a:endParaRPr sz="1200">
              <a:latin typeface="Roboto"/>
              <a:ea typeface="Roboto"/>
              <a:cs typeface="Roboto"/>
              <a:sym typeface="Roboto"/>
            </a:endParaRPr>
          </a:p>
          <a:p>
            <a:pPr indent="0" lvl="0" marL="0" rtl="0" algn="l">
              <a:spcBef>
                <a:spcPts val="160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4"/>
          <p:cNvSpPr txBox="1"/>
          <p:nvPr/>
        </p:nvSpPr>
        <p:spPr>
          <a:xfrm>
            <a:off x="5280100"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Questrial"/>
                <a:ea typeface="Questrial"/>
                <a:cs typeface="Questrial"/>
                <a:sym typeface="Questrial"/>
              </a:rPr>
              <a:t>Noah Siano</a:t>
            </a:r>
            <a:endParaRPr sz="15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Computer</a:t>
            </a:r>
            <a:r>
              <a:rPr lang="en" sz="1100">
                <a:latin typeface="Questrial"/>
                <a:ea typeface="Questrial"/>
                <a:cs typeface="Questrial"/>
                <a:sym typeface="Questrial"/>
              </a:rPr>
              <a:t> Engineering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Application Development</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Website Development</a:t>
            </a:r>
            <a:endParaRPr sz="1100">
              <a:latin typeface="Questrial"/>
              <a:ea typeface="Questrial"/>
              <a:cs typeface="Questrial"/>
              <a:sym typeface="Questrial"/>
            </a:endParaRPr>
          </a:p>
        </p:txBody>
      </p:sp>
      <p:pic>
        <p:nvPicPr>
          <p:cNvPr id="73" name="Google Shape;73;p14"/>
          <p:cNvPicPr preferRelativeResize="0"/>
          <p:nvPr/>
        </p:nvPicPr>
        <p:blipFill rotWithShape="1">
          <a:blip r:embed="rId3">
            <a:alphaModFix/>
          </a:blip>
          <a:srcRect b="8622" l="7076" r="21084" t="30653"/>
          <a:stretch/>
        </p:blipFill>
        <p:spPr>
          <a:xfrm>
            <a:off x="281500" y="1641680"/>
            <a:ext cx="1471995" cy="1866472"/>
          </a:xfrm>
          <a:prstGeom prst="rect">
            <a:avLst/>
          </a:prstGeom>
          <a:noFill/>
          <a:ln>
            <a:noFill/>
          </a:ln>
          <a:effectLst>
            <a:outerShdw blurRad="57150" rotWithShape="0" algn="bl" dir="5400000" dist="28575">
              <a:srgbClr val="000000">
                <a:alpha val="50000"/>
              </a:srgbClr>
            </a:outerShdw>
          </a:effectLst>
        </p:spPr>
      </p:pic>
      <p:pic>
        <p:nvPicPr>
          <p:cNvPr id="74" name="Google Shape;74;p14"/>
          <p:cNvPicPr preferRelativeResize="0"/>
          <p:nvPr/>
        </p:nvPicPr>
        <p:blipFill rotWithShape="1">
          <a:blip r:embed="rId4">
            <a:alphaModFix/>
          </a:blip>
          <a:srcRect b="0" l="7997" r="7989" t="28982"/>
          <a:stretch/>
        </p:blipFill>
        <p:spPr>
          <a:xfrm>
            <a:off x="2043871" y="1641680"/>
            <a:ext cx="1471995" cy="1866472"/>
          </a:xfrm>
          <a:prstGeom prst="rect">
            <a:avLst/>
          </a:prstGeom>
          <a:noFill/>
          <a:ln>
            <a:noFill/>
          </a:ln>
          <a:effectLst>
            <a:outerShdw blurRad="57150" rotWithShape="0" algn="bl" dir="5400000" dist="28575">
              <a:srgbClr val="000000">
                <a:alpha val="50000"/>
              </a:srgbClr>
            </a:outerShdw>
          </a:effectLst>
        </p:spPr>
      </p:pic>
      <p:pic>
        <p:nvPicPr>
          <p:cNvPr id="75" name="Google Shape;75;p14"/>
          <p:cNvPicPr preferRelativeResize="0"/>
          <p:nvPr/>
        </p:nvPicPr>
        <p:blipFill rotWithShape="1">
          <a:blip r:embed="rId5">
            <a:alphaModFix/>
          </a:blip>
          <a:srcRect b="3529" l="7492" r="10801" t="27400"/>
          <a:stretch/>
        </p:blipFill>
        <p:spPr>
          <a:xfrm>
            <a:off x="3806241" y="1641680"/>
            <a:ext cx="1471995" cy="1866472"/>
          </a:xfrm>
          <a:prstGeom prst="rect">
            <a:avLst/>
          </a:prstGeom>
          <a:noFill/>
          <a:ln>
            <a:noFill/>
          </a:ln>
          <a:effectLst>
            <a:outerShdw blurRad="57150" rotWithShape="0" algn="bl" dir="5400000" dist="28575">
              <a:srgbClr val="000000">
                <a:alpha val="50000"/>
              </a:srgbClr>
            </a:outerShdw>
          </a:effectLst>
        </p:spPr>
      </p:pic>
      <p:pic>
        <p:nvPicPr>
          <p:cNvPr id="76" name="Google Shape;76;p14"/>
          <p:cNvPicPr preferRelativeResize="0"/>
          <p:nvPr/>
        </p:nvPicPr>
        <p:blipFill rotWithShape="1">
          <a:blip r:embed="rId6">
            <a:alphaModFix/>
          </a:blip>
          <a:srcRect b="0" l="7548" r="7540" t="28217"/>
          <a:stretch/>
        </p:blipFill>
        <p:spPr>
          <a:xfrm>
            <a:off x="5568612" y="1638518"/>
            <a:ext cx="1471995" cy="1866472"/>
          </a:xfrm>
          <a:prstGeom prst="rect">
            <a:avLst/>
          </a:prstGeom>
          <a:noFill/>
          <a:ln>
            <a:noFill/>
          </a:ln>
          <a:effectLst>
            <a:outerShdw blurRad="57150" rotWithShape="0" algn="bl" dir="5400000" dist="28575">
              <a:srgbClr val="000000">
                <a:alpha val="50000"/>
              </a:srgbClr>
            </a:outerShdw>
          </a:effectLst>
        </p:spPr>
      </p:pic>
      <p:pic>
        <p:nvPicPr>
          <p:cNvPr id="77" name="Google Shape;77;p14"/>
          <p:cNvPicPr preferRelativeResize="0"/>
          <p:nvPr/>
        </p:nvPicPr>
        <p:blipFill rotWithShape="1">
          <a:blip r:embed="rId7">
            <a:alphaModFix/>
          </a:blip>
          <a:srcRect b="16625" l="21353" r="21353" t="34946"/>
          <a:stretch/>
        </p:blipFill>
        <p:spPr>
          <a:xfrm>
            <a:off x="7330982" y="1641675"/>
            <a:ext cx="1471995" cy="1866472"/>
          </a:xfrm>
          <a:prstGeom prst="rect">
            <a:avLst/>
          </a:prstGeom>
          <a:noFill/>
          <a:ln>
            <a:noFill/>
          </a:ln>
          <a:effectLst>
            <a:outerShdw blurRad="57150" rotWithShape="0" algn="bl" dir="5400000" dist="28575">
              <a:srgbClr val="000000">
                <a:alpha val="50000"/>
              </a:srgbClr>
            </a:outerShdw>
          </a:effectLst>
        </p:spPr>
      </p:pic>
      <p:sp>
        <p:nvSpPr>
          <p:cNvPr id="78" name="Google Shape;78;p14"/>
          <p:cNvSpPr txBox="1"/>
          <p:nvPr/>
        </p:nvSpPr>
        <p:spPr>
          <a:xfrm>
            <a:off x="-7000"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Questrial"/>
                <a:ea typeface="Questrial"/>
                <a:cs typeface="Questrial"/>
                <a:sym typeface="Questrial"/>
              </a:rPr>
              <a:t>Chaise Farrar</a:t>
            </a:r>
            <a:endParaRPr sz="15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Computer Engineering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Embedded Design</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Team Lead</a:t>
            </a:r>
            <a:endParaRPr>
              <a:latin typeface="Questrial"/>
              <a:ea typeface="Questrial"/>
              <a:cs typeface="Questrial"/>
              <a:sym typeface="Questrial"/>
            </a:endParaRPr>
          </a:p>
        </p:txBody>
      </p:sp>
      <p:sp>
        <p:nvSpPr>
          <p:cNvPr id="79" name="Google Shape;79;p14"/>
          <p:cNvSpPr txBox="1"/>
          <p:nvPr/>
        </p:nvSpPr>
        <p:spPr>
          <a:xfrm>
            <a:off x="1755375"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Questrial"/>
                <a:ea typeface="Questrial"/>
                <a:cs typeface="Questrial"/>
                <a:sym typeface="Questrial"/>
              </a:rPr>
              <a:t>Drake Bolland</a:t>
            </a:r>
            <a:endParaRPr sz="15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 Engineering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Mechanical Design</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 Design</a:t>
            </a:r>
            <a:endParaRPr>
              <a:latin typeface="Questrial"/>
              <a:ea typeface="Questrial"/>
              <a:cs typeface="Questrial"/>
              <a:sym typeface="Questrial"/>
            </a:endParaRPr>
          </a:p>
        </p:txBody>
      </p:sp>
      <p:sp>
        <p:nvSpPr>
          <p:cNvPr id="80" name="Google Shape;80;p14"/>
          <p:cNvSpPr txBox="1"/>
          <p:nvPr/>
        </p:nvSpPr>
        <p:spPr>
          <a:xfrm>
            <a:off x="3547525"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Questrial"/>
                <a:ea typeface="Questrial"/>
                <a:cs typeface="Questrial"/>
                <a:sym typeface="Questrial"/>
              </a:rPr>
              <a:t>JR Jamora</a:t>
            </a:r>
            <a:endParaRPr sz="15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 Engineering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Thermodynamic Modeling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 Design</a:t>
            </a:r>
            <a:endParaRPr>
              <a:latin typeface="Questrial"/>
              <a:ea typeface="Questrial"/>
              <a:cs typeface="Questrial"/>
              <a:sym typeface="Questrial"/>
            </a:endParaRPr>
          </a:p>
        </p:txBody>
      </p:sp>
      <p:sp>
        <p:nvSpPr>
          <p:cNvPr id="81" name="Google Shape;81;p14"/>
          <p:cNvSpPr txBox="1"/>
          <p:nvPr/>
        </p:nvSpPr>
        <p:spPr>
          <a:xfrm>
            <a:off x="7042475"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Questrial"/>
                <a:ea typeface="Questrial"/>
                <a:cs typeface="Questrial"/>
                <a:sym typeface="Questrial"/>
              </a:rPr>
              <a:t>Rebecca Siciliano</a:t>
            </a:r>
            <a:endParaRPr sz="15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a:t>
            </a:r>
            <a:r>
              <a:rPr lang="en" sz="1100">
                <a:latin typeface="Questrial"/>
                <a:ea typeface="Questrial"/>
                <a:cs typeface="Questrial"/>
                <a:sym typeface="Questrial"/>
              </a:rPr>
              <a:t> Engineering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Thermodynamic Modeling</a:t>
            </a:r>
            <a:endParaRPr sz="1100">
              <a:latin typeface="Questrial"/>
              <a:ea typeface="Questrial"/>
              <a:cs typeface="Questrial"/>
              <a:sym typeface="Questrial"/>
            </a:endParaRPr>
          </a:p>
          <a:p>
            <a:pPr indent="0" lvl="0" marL="0" rtl="0" algn="ctr">
              <a:spcBef>
                <a:spcPts val="0"/>
              </a:spcBef>
              <a:spcAft>
                <a:spcPts val="0"/>
              </a:spcAft>
              <a:buNone/>
            </a:pPr>
            <a:r>
              <a:rPr lang="en" sz="1100">
                <a:latin typeface="Questrial"/>
                <a:ea typeface="Questrial"/>
                <a:cs typeface="Questrial"/>
                <a:sym typeface="Questrial"/>
              </a:rPr>
              <a:t>Electrical Design</a:t>
            </a:r>
            <a:endParaRPr sz="1100">
              <a:latin typeface="Questrial"/>
              <a:ea typeface="Questrial"/>
              <a:cs typeface="Questrial"/>
              <a:sym typeface="Questrial"/>
            </a:endParaRPr>
          </a:p>
        </p:txBody>
      </p:sp>
      <p:sp>
        <p:nvSpPr>
          <p:cNvPr id="82" name="Google Shape;82;p1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Introduction: Team Members</a:t>
            </a:r>
            <a:endParaRPr sz="4200"/>
          </a:p>
          <a:p>
            <a:pPr indent="0" lvl="0" marL="0" rtl="0" algn="ctr">
              <a:spcBef>
                <a:spcPts val="0"/>
              </a:spcBef>
              <a:spcAft>
                <a:spcPts val="0"/>
              </a:spcAft>
              <a:buNone/>
            </a:pPr>
            <a:r>
              <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2"/>
          <p:cNvSpPr txBox="1"/>
          <p:nvPr>
            <p:ph idx="1" type="subTitle"/>
          </p:nvPr>
        </p:nvSpPr>
        <p:spPr>
          <a:xfrm>
            <a:off x="239175" y="1775800"/>
            <a:ext cx="5400000" cy="170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Chaise Farrar · Drake Bolland JR Jamora · Noah Siano Rebecca Siciliano</a:t>
            </a:r>
            <a:endParaRPr sz="3000"/>
          </a:p>
        </p:txBody>
      </p:sp>
      <p:sp>
        <p:nvSpPr>
          <p:cNvPr id="218" name="Google Shape;218;p32"/>
          <p:cNvSpPr txBox="1"/>
          <p:nvPr/>
        </p:nvSpPr>
        <p:spPr>
          <a:xfrm>
            <a:off x="599400" y="69775"/>
            <a:ext cx="7945200" cy="11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latin typeface="Saira"/>
                <a:ea typeface="Saira"/>
                <a:cs typeface="Saira"/>
                <a:sym typeface="Saira"/>
              </a:rPr>
              <a:t>Intelli</a:t>
            </a:r>
            <a:r>
              <a:rPr b="1" lang="en" sz="9600">
                <a:solidFill>
                  <a:srgbClr val="656F58"/>
                </a:solidFill>
                <a:latin typeface="Saira"/>
                <a:ea typeface="Saira"/>
                <a:cs typeface="Saira"/>
                <a:sym typeface="Saira"/>
              </a:rPr>
              <a:t>Roast</a:t>
            </a:r>
            <a:endParaRPr b="1" sz="9600">
              <a:solidFill>
                <a:srgbClr val="656F58"/>
              </a:solidFill>
              <a:latin typeface="Saira"/>
              <a:ea typeface="Saira"/>
              <a:cs typeface="Saira"/>
              <a:sym typeface="Saira"/>
            </a:endParaRPr>
          </a:p>
        </p:txBody>
      </p:sp>
      <p:pic>
        <p:nvPicPr>
          <p:cNvPr id="219" name="Google Shape;219;p32"/>
          <p:cNvPicPr preferRelativeResize="0"/>
          <p:nvPr/>
        </p:nvPicPr>
        <p:blipFill>
          <a:blip r:embed="rId3">
            <a:alphaModFix/>
          </a:blip>
          <a:stretch>
            <a:fillRect/>
          </a:stretch>
        </p:blipFill>
        <p:spPr>
          <a:xfrm>
            <a:off x="6888925" y="3704250"/>
            <a:ext cx="1802423" cy="10352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Introduction: Faculty Advisor</a:t>
            </a:r>
            <a:endParaRPr sz="4200"/>
          </a:p>
          <a:p>
            <a:pPr indent="0" lvl="0" marL="0" rtl="0" algn="ctr">
              <a:spcBef>
                <a:spcPts val="0"/>
              </a:spcBef>
              <a:spcAft>
                <a:spcPts val="0"/>
              </a:spcAft>
              <a:buNone/>
            </a:pPr>
            <a:r>
              <a:t/>
            </a:r>
            <a:endParaRPr sz="4200"/>
          </a:p>
        </p:txBody>
      </p:sp>
      <p:sp>
        <p:nvSpPr>
          <p:cNvPr id="88" name="Google Shape;88;p15"/>
          <p:cNvSpPr txBox="1"/>
          <p:nvPr>
            <p:ph idx="4294967295" type="body"/>
          </p:nvPr>
        </p:nvSpPr>
        <p:spPr>
          <a:xfrm>
            <a:off x="311725" y="3844125"/>
            <a:ext cx="8520600" cy="8889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500">
                <a:latin typeface="Questrial"/>
                <a:ea typeface="Questrial"/>
                <a:cs typeface="Questrial"/>
                <a:sym typeface="Questrial"/>
              </a:rPr>
              <a:t>Dr. Masoud Karimi</a:t>
            </a:r>
            <a:endParaRPr sz="1500">
              <a:latin typeface="Questrial"/>
              <a:ea typeface="Questrial"/>
              <a:cs typeface="Questrial"/>
              <a:sym typeface="Questrial"/>
            </a:endParaRPr>
          </a:p>
          <a:p>
            <a:pPr indent="0" lvl="0" marL="0" rtl="0" algn="ctr">
              <a:lnSpc>
                <a:spcPct val="100000"/>
              </a:lnSpc>
              <a:spcBef>
                <a:spcPts val="0"/>
              </a:spcBef>
              <a:spcAft>
                <a:spcPts val="0"/>
              </a:spcAft>
              <a:buNone/>
            </a:pPr>
            <a:r>
              <a:rPr lang="en" sz="1100">
                <a:latin typeface="Questrial"/>
                <a:ea typeface="Questrial"/>
                <a:cs typeface="Questrial"/>
                <a:sym typeface="Questrial"/>
              </a:rPr>
              <a:t>Associate</a:t>
            </a:r>
            <a:r>
              <a:rPr lang="en" sz="1100">
                <a:latin typeface="Questrial"/>
                <a:ea typeface="Questrial"/>
                <a:cs typeface="Questrial"/>
                <a:sym typeface="Questrial"/>
              </a:rPr>
              <a:t> Professor, Mississippi State University</a:t>
            </a:r>
            <a:endParaRPr sz="1100">
              <a:latin typeface="Questrial"/>
              <a:ea typeface="Questrial"/>
              <a:cs typeface="Questrial"/>
              <a:sym typeface="Questrial"/>
            </a:endParaRPr>
          </a:p>
          <a:p>
            <a:pPr indent="0" lvl="0" marL="0" rtl="0" algn="ctr">
              <a:lnSpc>
                <a:spcPct val="100000"/>
              </a:lnSpc>
              <a:spcBef>
                <a:spcPts val="0"/>
              </a:spcBef>
              <a:spcAft>
                <a:spcPts val="0"/>
              </a:spcAft>
              <a:buNone/>
            </a:pPr>
            <a:r>
              <a:rPr lang="en" sz="1100">
                <a:latin typeface="Questrial"/>
                <a:ea typeface="Questrial"/>
                <a:cs typeface="Questrial"/>
                <a:sym typeface="Questrial"/>
              </a:rPr>
              <a:t>Ph.D., Electrical Engineering, Energy Systems, University of Toronto, Canada, 2004</a:t>
            </a:r>
            <a:endParaRPr sz="1100">
              <a:latin typeface="Questrial"/>
              <a:ea typeface="Questrial"/>
              <a:cs typeface="Questrial"/>
              <a:sym typeface="Questrial"/>
            </a:endParaRPr>
          </a:p>
          <a:p>
            <a:pPr indent="0" lvl="0" marL="0" rtl="0" algn="ctr">
              <a:lnSpc>
                <a:spcPct val="100000"/>
              </a:lnSpc>
              <a:spcBef>
                <a:spcPts val="0"/>
              </a:spcBef>
              <a:spcAft>
                <a:spcPts val="0"/>
              </a:spcAft>
              <a:buNone/>
            </a:pPr>
            <a:r>
              <a:rPr lang="en" sz="1100">
                <a:latin typeface="Questrial"/>
                <a:ea typeface="Questrial"/>
                <a:cs typeface="Questrial"/>
                <a:sym typeface="Questrial"/>
              </a:rPr>
              <a:t>Power system stability, protection and control</a:t>
            </a:r>
            <a:endParaRPr sz="1100">
              <a:latin typeface="Questrial"/>
              <a:ea typeface="Questrial"/>
              <a:cs typeface="Questrial"/>
              <a:sym typeface="Questrial"/>
            </a:endParaRPr>
          </a:p>
        </p:txBody>
      </p:sp>
      <p:pic>
        <p:nvPicPr>
          <p:cNvPr id="89" name="Google Shape;89;p15"/>
          <p:cNvPicPr preferRelativeResize="0"/>
          <p:nvPr/>
        </p:nvPicPr>
        <p:blipFill>
          <a:blip r:embed="rId3">
            <a:alphaModFix/>
          </a:blip>
          <a:stretch>
            <a:fillRect/>
          </a:stretch>
        </p:blipFill>
        <p:spPr>
          <a:xfrm>
            <a:off x="3712438" y="1366750"/>
            <a:ext cx="1719125" cy="2410000"/>
          </a:xfrm>
          <a:prstGeom prst="rect">
            <a:avLst/>
          </a:prstGeom>
          <a:noFill/>
          <a:ln>
            <a:noFill/>
          </a:ln>
          <a:effectLst>
            <a:outerShdw blurRad="57150" rotWithShape="0" algn="bl" dir="5400000" dist="28575">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16"/>
          <p:cNvPicPr preferRelativeResize="0"/>
          <p:nvPr/>
        </p:nvPicPr>
        <p:blipFill>
          <a:blip r:embed="rId3">
            <a:alphaModFix/>
          </a:blip>
          <a:stretch>
            <a:fillRect/>
          </a:stretch>
        </p:blipFill>
        <p:spPr>
          <a:xfrm>
            <a:off x="528125" y="2798127"/>
            <a:ext cx="7887602" cy="1071649"/>
          </a:xfrm>
          <a:prstGeom prst="rect">
            <a:avLst/>
          </a:prstGeom>
          <a:noFill/>
          <a:ln>
            <a:noFill/>
          </a:ln>
        </p:spPr>
      </p:pic>
      <p:sp>
        <p:nvSpPr>
          <p:cNvPr id="95" name="Google Shape;95;p1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Outline</a:t>
            </a:r>
            <a:endParaRPr sz="4200"/>
          </a:p>
          <a:p>
            <a:pPr indent="0" lvl="0" marL="0" rtl="0" algn="ctr">
              <a:spcBef>
                <a:spcPts val="0"/>
              </a:spcBef>
              <a:spcAft>
                <a:spcPts val="0"/>
              </a:spcAft>
              <a:buNone/>
            </a:pPr>
            <a:r>
              <a:t/>
            </a:r>
            <a:endParaRPr sz="4200"/>
          </a:p>
        </p:txBody>
      </p:sp>
      <p:sp>
        <p:nvSpPr>
          <p:cNvPr id="96" name="Google Shape;96;p16"/>
          <p:cNvSpPr txBox="1"/>
          <p:nvPr>
            <p:ph idx="4294967295" type="body"/>
          </p:nvPr>
        </p:nvSpPr>
        <p:spPr>
          <a:xfrm>
            <a:off x="9355375" y="1497300"/>
            <a:ext cx="4259700" cy="29853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Font typeface="Questrial"/>
              <a:buChar char="●"/>
            </a:pPr>
            <a:r>
              <a:rPr lang="en" sz="2400">
                <a:latin typeface="Questrial"/>
                <a:ea typeface="Questrial"/>
                <a:cs typeface="Questrial"/>
                <a:sym typeface="Questrial"/>
              </a:rPr>
              <a:t>T</a:t>
            </a:r>
            <a:r>
              <a:rPr lang="en" sz="2400">
                <a:latin typeface="Questrial"/>
                <a:ea typeface="Questrial"/>
                <a:cs typeface="Questrial"/>
                <a:sym typeface="Questrial"/>
              </a:rPr>
              <a:t>he Problem</a:t>
            </a:r>
            <a:endParaRPr sz="2400">
              <a:latin typeface="Questrial"/>
              <a:ea typeface="Questrial"/>
              <a:cs typeface="Questrial"/>
              <a:sym typeface="Questrial"/>
            </a:endParaRPr>
          </a:p>
          <a:p>
            <a:pPr indent="-381000" lvl="0" marL="457200" rtl="0" algn="l">
              <a:spcBef>
                <a:spcPts val="0"/>
              </a:spcBef>
              <a:spcAft>
                <a:spcPts val="0"/>
              </a:spcAft>
              <a:buSzPts val="2400"/>
              <a:buFont typeface="Questrial"/>
              <a:buChar char="●"/>
            </a:pPr>
            <a:r>
              <a:rPr lang="en" sz="2400">
                <a:latin typeface="Questrial"/>
                <a:ea typeface="Questrial"/>
                <a:cs typeface="Questrial"/>
                <a:sym typeface="Questrial"/>
              </a:rPr>
              <a:t>The Solution</a:t>
            </a:r>
            <a:endParaRPr sz="2400">
              <a:latin typeface="Questrial"/>
              <a:ea typeface="Questrial"/>
              <a:cs typeface="Questrial"/>
              <a:sym typeface="Questrial"/>
            </a:endParaRPr>
          </a:p>
          <a:p>
            <a:pPr indent="-381000" lvl="0" marL="457200" rtl="0" algn="l">
              <a:spcBef>
                <a:spcPts val="0"/>
              </a:spcBef>
              <a:spcAft>
                <a:spcPts val="0"/>
              </a:spcAft>
              <a:buSzPts val="2400"/>
              <a:buFont typeface="Questrial"/>
              <a:buChar char="●"/>
            </a:pPr>
            <a:r>
              <a:rPr lang="en" sz="2400">
                <a:latin typeface="Questrial"/>
                <a:ea typeface="Questrial"/>
                <a:cs typeface="Questrial"/>
                <a:sym typeface="Questrial"/>
              </a:rPr>
              <a:t>Constraints</a:t>
            </a:r>
            <a:endParaRPr sz="2400">
              <a:latin typeface="Questrial"/>
              <a:ea typeface="Questrial"/>
              <a:cs typeface="Questrial"/>
              <a:sym typeface="Questrial"/>
            </a:endParaRPr>
          </a:p>
          <a:p>
            <a:pPr indent="-381000" lvl="1" marL="914400" rtl="0" algn="l">
              <a:spcBef>
                <a:spcPts val="0"/>
              </a:spcBef>
              <a:spcAft>
                <a:spcPts val="0"/>
              </a:spcAft>
              <a:buSzPts val="2400"/>
              <a:buFont typeface="Questrial"/>
              <a:buChar char="○"/>
            </a:pPr>
            <a:r>
              <a:rPr lang="en" sz="2400">
                <a:latin typeface="Questrial"/>
                <a:ea typeface="Questrial"/>
                <a:cs typeface="Questrial"/>
                <a:sym typeface="Questrial"/>
              </a:rPr>
              <a:t>Technical Constraints</a:t>
            </a:r>
            <a:endParaRPr sz="2400">
              <a:latin typeface="Questrial"/>
              <a:ea typeface="Questrial"/>
              <a:cs typeface="Questrial"/>
              <a:sym typeface="Questrial"/>
            </a:endParaRPr>
          </a:p>
          <a:p>
            <a:pPr indent="-381000" lvl="1" marL="914400" rtl="0" algn="l">
              <a:spcBef>
                <a:spcPts val="0"/>
              </a:spcBef>
              <a:spcAft>
                <a:spcPts val="0"/>
              </a:spcAft>
              <a:buSzPts val="2400"/>
              <a:buFont typeface="Questrial"/>
              <a:buChar char="○"/>
            </a:pPr>
            <a:r>
              <a:rPr lang="en" sz="2400">
                <a:latin typeface="Questrial"/>
                <a:ea typeface="Questrial"/>
                <a:cs typeface="Questrial"/>
                <a:sym typeface="Questrial"/>
              </a:rPr>
              <a:t>Practical Constraints</a:t>
            </a:r>
            <a:endParaRPr sz="2400">
              <a:latin typeface="Questrial"/>
              <a:ea typeface="Questrial"/>
              <a:cs typeface="Questrial"/>
              <a:sym typeface="Questrial"/>
            </a:endParaRPr>
          </a:p>
          <a:p>
            <a:pPr indent="-381000" lvl="1" marL="914400" rtl="0" algn="l">
              <a:spcBef>
                <a:spcPts val="0"/>
              </a:spcBef>
              <a:spcAft>
                <a:spcPts val="0"/>
              </a:spcAft>
              <a:buSzPts val="2400"/>
              <a:buFont typeface="Questrial"/>
              <a:buChar char="○"/>
            </a:pPr>
            <a:r>
              <a:rPr lang="en" sz="2400">
                <a:latin typeface="Questrial"/>
                <a:ea typeface="Questrial"/>
                <a:cs typeface="Questrial"/>
                <a:sym typeface="Questrial"/>
              </a:rPr>
              <a:t>Engineering Standards</a:t>
            </a:r>
            <a:endParaRPr sz="2400">
              <a:latin typeface="Questrial"/>
              <a:ea typeface="Questrial"/>
              <a:cs typeface="Questrial"/>
              <a:sym typeface="Questrial"/>
            </a:endParaRPr>
          </a:p>
          <a:p>
            <a:pPr indent="-381000" lvl="0" marL="457200" rtl="0" algn="l">
              <a:spcBef>
                <a:spcPts val="0"/>
              </a:spcBef>
              <a:spcAft>
                <a:spcPts val="0"/>
              </a:spcAft>
              <a:buSzPts val="2400"/>
              <a:buFont typeface="Questrial"/>
              <a:buChar char="●"/>
            </a:pPr>
            <a:r>
              <a:rPr lang="en" sz="2400">
                <a:latin typeface="Questrial"/>
                <a:ea typeface="Questrial"/>
                <a:cs typeface="Questrial"/>
                <a:sym typeface="Questrial"/>
              </a:rPr>
              <a:t>Approach</a:t>
            </a:r>
            <a:endParaRPr sz="2400">
              <a:latin typeface="Questrial"/>
              <a:ea typeface="Questrial"/>
              <a:cs typeface="Questrial"/>
              <a:sym typeface="Questrial"/>
            </a:endParaRPr>
          </a:p>
        </p:txBody>
      </p:sp>
      <p:sp>
        <p:nvSpPr>
          <p:cNvPr id="97" name="Google Shape;97;p16"/>
          <p:cNvSpPr txBox="1"/>
          <p:nvPr/>
        </p:nvSpPr>
        <p:spPr>
          <a:xfrm>
            <a:off x="311725" y="2323175"/>
            <a:ext cx="15723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Overview</a:t>
            </a:r>
            <a:endParaRPr sz="2400"/>
          </a:p>
        </p:txBody>
      </p:sp>
      <p:sp>
        <p:nvSpPr>
          <p:cNvPr id="98" name="Google Shape;98;p16"/>
          <p:cNvSpPr txBox="1"/>
          <p:nvPr/>
        </p:nvSpPr>
        <p:spPr>
          <a:xfrm>
            <a:off x="2507575" y="2323175"/>
            <a:ext cx="17544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Constraints</a:t>
            </a:r>
            <a:endParaRPr sz="2400"/>
          </a:p>
        </p:txBody>
      </p:sp>
      <p:sp>
        <p:nvSpPr>
          <p:cNvPr id="99" name="Google Shape;99;p16"/>
          <p:cNvSpPr txBox="1"/>
          <p:nvPr/>
        </p:nvSpPr>
        <p:spPr>
          <a:xfrm>
            <a:off x="4648200" y="2323175"/>
            <a:ext cx="19428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Progress</a:t>
            </a:r>
            <a:endParaRPr sz="2400"/>
          </a:p>
        </p:txBody>
      </p:sp>
      <p:sp>
        <p:nvSpPr>
          <p:cNvPr id="100" name="Google Shape;100;p16"/>
          <p:cNvSpPr txBox="1"/>
          <p:nvPr/>
        </p:nvSpPr>
        <p:spPr>
          <a:xfrm>
            <a:off x="6858350" y="2323175"/>
            <a:ext cx="19428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Future</a:t>
            </a:r>
            <a:endParaRPr sz="2400">
              <a:solidFill>
                <a:schemeClr val="dk2"/>
              </a:solidFill>
              <a:latin typeface="Questrial"/>
              <a:ea typeface="Questrial"/>
              <a:cs typeface="Questrial"/>
              <a:sym typeface="Quest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pic>
        <p:nvPicPr>
          <p:cNvPr id="105" name="Google Shape;105;p17"/>
          <p:cNvPicPr preferRelativeResize="0"/>
          <p:nvPr/>
        </p:nvPicPr>
        <p:blipFill>
          <a:blip r:embed="rId3">
            <a:alphaModFix/>
          </a:blip>
          <a:stretch>
            <a:fillRect/>
          </a:stretch>
        </p:blipFill>
        <p:spPr>
          <a:xfrm>
            <a:off x="1044775" y="3354025"/>
            <a:ext cx="2330349" cy="1613050"/>
          </a:xfrm>
          <a:prstGeom prst="rect">
            <a:avLst/>
          </a:prstGeom>
          <a:noFill/>
          <a:ln>
            <a:noFill/>
          </a:ln>
        </p:spPr>
      </p:pic>
      <p:pic>
        <p:nvPicPr>
          <p:cNvPr id="106" name="Google Shape;106;p17"/>
          <p:cNvPicPr preferRelativeResize="0"/>
          <p:nvPr/>
        </p:nvPicPr>
        <p:blipFill>
          <a:blip r:embed="rId4">
            <a:alphaModFix/>
          </a:blip>
          <a:stretch>
            <a:fillRect/>
          </a:stretch>
        </p:blipFill>
        <p:spPr>
          <a:xfrm>
            <a:off x="266500" y="1326026"/>
            <a:ext cx="1826598" cy="1826598"/>
          </a:xfrm>
          <a:prstGeom prst="rect">
            <a:avLst/>
          </a:prstGeom>
          <a:noFill/>
          <a:ln>
            <a:noFill/>
          </a:ln>
          <a:effectLst>
            <a:outerShdw blurRad="142875" rotWithShape="0" algn="bl" dir="9360000" dist="19050">
              <a:srgbClr val="000000">
                <a:alpha val="66000"/>
              </a:srgbClr>
            </a:outerShdw>
          </a:effectLst>
        </p:spPr>
      </p:pic>
      <p:pic>
        <p:nvPicPr>
          <p:cNvPr id="107" name="Google Shape;107;p17"/>
          <p:cNvPicPr preferRelativeResize="0"/>
          <p:nvPr/>
        </p:nvPicPr>
        <p:blipFill>
          <a:blip r:embed="rId5">
            <a:alphaModFix/>
          </a:blip>
          <a:stretch>
            <a:fillRect/>
          </a:stretch>
        </p:blipFill>
        <p:spPr>
          <a:xfrm>
            <a:off x="3465325" y="1475675"/>
            <a:ext cx="2038398" cy="1910025"/>
          </a:xfrm>
          <a:prstGeom prst="rect">
            <a:avLst/>
          </a:prstGeom>
          <a:noFill/>
          <a:ln>
            <a:noFill/>
          </a:ln>
        </p:spPr>
      </p:pic>
      <p:sp>
        <p:nvSpPr>
          <p:cNvPr id="108" name="Google Shape;108;p17"/>
          <p:cNvSpPr txBox="1"/>
          <p:nvPr>
            <p:ph type="title"/>
          </p:nvPr>
        </p:nvSpPr>
        <p:spPr>
          <a:xfrm>
            <a:off x="311700"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Problem</a:t>
            </a:r>
            <a:endParaRPr sz="4200"/>
          </a:p>
        </p:txBody>
      </p:sp>
      <p:sp>
        <p:nvSpPr>
          <p:cNvPr id="109" name="Google Shape;109;p17"/>
          <p:cNvSpPr txBox="1"/>
          <p:nvPr/>
        </p:nvSpPr>
        <p:spPr>
          <a:xfrm>
            <a:off x="8358200" y="4894200"/>
            <a:ext cx="870600" cy="24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chemeClr val="dk2"/>
                </a:solidFill>
                <a:latin typeface="Questrial"/>
                <a:ea typeface="Questrial"/>
                <a:cs typeface="Questrial"/>
                <a:sym typeface="Questrial"/>
              </a:rPr>
              <a:t>[1], [2], [3], [4]</a:t>
            </a:r>
            <a:endParaRPr sz="900">
              <a:solidFill>
                <a:schemeClr val="dk2"/>
              </a:solidFill>
              <a:latin typeface="Questrial"/>
              <a:ea typeface="Questrial"/>
              <a:cs typeface="Questrial"/>
              <a:sym typeface="Questrial"/>
            </a:endParaRPr>
          </a:p>
        </p:txBody>
      </p:sp>
      <p:pic>
        <p:nvPicPr>
          <p:cNvPr id="110" name="Google Shape;110;p17"/>
          <p:cNvPicPr preferRelativeResize="0"/>
          <p:nvPr/>
        </p:nvPicPr>
        <p:blipFill>
          <a:blip r:embed="rId6">
            <a:alphaModFix/>
          </a:blip>
          <a:stretch>
            <a:fillRect/>
          </a:stretch>
        </p:blipFill>
        <p:spPr>
          <a:xfrm>
            <a:off x="6341427" y="1412339"/>
            <a:ext cx="2631149" cy="19733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18"/>
          <p:cNvSpPr txBox="1"/>
          <p:nvPr>
            <p:ph type="title"/>
          </p:nvPr>
        </p:nvSpPr>
        <p:spPr>
          <a:xfrm>
            <a:off x="311700"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Solution</a:t>
            </a:r>
            <a:endParaRPr sz="4200"/>
          </a:p>
        </p:txBody>
      </p:sp>
      <p:pic>
        <p:nvPicPr>
          <p:cNvPr id="116" name="Google Shape;116;p18"/>
          <p:cNvPicPr preferRelativeResize="0"/>
          <p:nvPr/>
        </p:nvPicPr>
        <p:blipFill>
          <a:blip r:embed="rId3">
            <a:alphaModFix/>
          </a:blip>
          <a:stretch>
            <a:fillRect/>
          </a:stretch>
        </p:blipFill>
        <p:spPr>
          <a:xfrm>
            <a:off x="116325" y="2265095"/>
            <a:ext cx="8911354" cy="1482805"/>
          </a:xfrm>
          <a:prstGeom prst="rect">
            <a:avLst/>
          </a:prstGeom>
          <a:noFill/>
          <a:ln>
            <a:noFill/>
          </a:ln>
        </p:spPr>
      </p:pic>
      <p:pic>
        <p:nvPicPr>
          <p:cNvPr id="117" name="Google Shape;117;p18"/>
          <p:cNvPicPr preferRelativeResize="0"/>
          <p:nvPr/>
        </p:nvPicPr>
        <p:blipFill>
          <a:blip r:embed="rId4">
            <a:alphaModFix/>
          </a:blip>
          <a:stretch>
            <a:fillRect/>
          </a:stretch>
        </p:blipFill>
        <p:spPr>
          <a:xfrm>
            <a:off x="0" y="5219693"/>
            <a:ext cx="9144004" cy="18735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1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Technical Constraints</a:t>
            </a:r>
            <a:endParaRPr sz="4200"/>
          </a:p>
        </p:txBody>
      </p:sp>
      <p:graphicFrame>
        <p:nvGraphicFramePr>
          <p:cNvPr id="123" name="Google Shape;123;p19"/>
          <p:cNvGraphicFramePr/>
          <p:nvPr/>
        </p:nvGraphicFramePr>
        <p:xfrm>
          <a:off x="309675" y="1506975"/>
          <a:ext cx="3000000" cy="3000000"/>
        </p:xfrm>
        <a:graphic>
          <a:graphicData uri="http://schemas.openxmlformats.org/drawingml/2006/table">
            <a:tbl>
              <a:tblPr>
                <a:noFill/>
                <a:tableStyleId>{C50B7F2A-6416-476A-806A-AA1C9AFBD1B4}</a:tableStyleId>
              </a:tblPr>
              <a:tblGrid>
                <a:gridCol w="3393775"/>
                <a:gridCol w="5101650"/>
              </a:tblGrid>
              <a:tr h="573525">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Constraint</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Description</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5621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Power Draw</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Under 15A at 120V</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Bean Agitation</a:t>
                      </a:r>
                      <a:endParaRPr sz="24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Agitate and lift ~120g of beans </a:t>
                      </a:r>
                      <a:endParaRPr sz="24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Roasting Temperature</a:t>
                      </a:r>
                      <a:endParaRPr sz="24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At least 300°C</a:t>
                      </a:r>
                      <a:endParaRPr sz="24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r>
              <a:tr h="5621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Surface Temperature</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Must not exceed 60°C</a:t>
                      </a:r>
                      <a:endParaRPr sz="2400">
                        <a:solidFill>
                          <a:schemeClr val="dk2"/>
                        </a:solidFill>
                        <a:latin typeface="Questrial"/>
                        <a:ea typeface="Questrial"/>
                        <a:cs typeface="Questrial"/>
                        <a:sym typeface="Questrial"/>
                      </a:endParaRPr>
                    </a:p>
                  </a:txBody>
                  <a:tcPr marT="91425" marB="91425" marR="91425" marL="91425"/>
                </a:tc>
              </a:tr>
              <a:tr h="5621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Wireless Distance</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Connect up to 3 meters away </a:t>
                      </a:r>
                      <a:r>
                        <a:rPr lang="en" sz="1200">
                          <a:solidFill>
                            <a:schemeClr val="dk2"/>
                          </a:solidFill>
                          <a:latin typeface="Questrial"/>
                          <a:ea typeface="Questrial"/>
                          <a:cs typeface="Questrial"/>
                          <a:sym typeface="Questrial"/>
                        </a:rPr>
                        <a:t>[4]</a:t>
                      </a:r>
                      <a:endParaRPr sz="1200">
                        <a:solidFill>
                          <a:schemeClr val="dk2"/>
                        </a:solidFill>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Practical </a:t>
            </a:r>
            <a:r>
              <a:rPr lang="en" sz="4200"/>
              <a:t>Constraints</a:t>
            </a:r>
            <a:endParaRPr sz="4200"/>
          </a:p>
        </p:txBody>
      </p:sp>
      <p:graphicFrame>
        <p:nvGraphicFramePr>
          <p:cNvPr id="129" name="Google Shape;129;p20"/>
          <p:cNvGraphicFramePr/>
          <p:nvPr/>
        </p:nvGraphicFramePr>
        <p:xfrm>
          <a:off x="309675" y="1507000"/>
          <a:ext cx="3000000" cy="3000000"/>
        </p:xfrm>
        <a:graphic>
          <a:graphicData uri="http://schemas.openxmlformats.org/drawingml/2006/table">
            <a:tbl>
              <a:tblPr>
                <a:noFill/>
                <a:tableStyleId>{C50B7F2A-6416-476A-806A-AA1C9AFBD1B4}</a:tableStyleId>
              </a:tblPr>
              <a:tblGrid>
                <a:gridCol w="2505575"/>
                <a:gridCol w="5989850"/>
              </a:tblGrid>
              <a:tr h="646250">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Constraint</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Description</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55007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Economic</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Cost less than $500</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r>
              <a:tr h="91555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Hands-Free Usage</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Operate without user intervention</a:t>
                      </a:r>
                      <a:endParaRPr sz="2400">
                        <a:solidFill>
                          <a:schemeClr val="dk2"/>
                        </a:solidFill>
                        <a:latin typeface="Questrial"/>
                        <a:ea typeface="Questrial"/>
                        <a:cs typeface="Questrial"/>
                        <a:sym typeface="Questrial"/>
                      </a:endParaRPr>
                    </a:p>
                  </a:txBody>
                  <a:tcPr marT="91425" marB="91425" marR="91425" marL="91425"/>
                </a:tc>
              </a:tr>
              <a:tr h="7540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App-Enabled</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Additional features in smartphone app</a:t>
                      </a:r>
                      <a:endParaRPr sz="2400">
                        <a:solidFill>
                          <a:schemeClr val="dk2"/>
                        </a:solidFill>
                        <a:latin typeface="Questrial"/>
                        <a:ea typeface="Questrial"/>
                        <a:cs typeface="Questrial"/>
                        <a:sym typeface="Questrial"/>
                      </a:endParaRPr>
                    </a:p>
                  </a:txBody>
                  <a:tcPr marT="91425" marB="91425" marR="91425" marL="91425"/>
                </a:tc>
              </a:tr>
              <a:tr h="55007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Chaff Collection</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Collect chaff</a:t>
                      </a:r>
                      <a:endParaRPr sz="2400">
                        <a:solidFill>
                          <a:schemeClr val="dk2"/>
                        </a:solidFill>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1"/>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Engineering Standards</a:t>
            </a:r>
            <a:endParaRPr sz="4200"/>
          </a:p>
        </p:txBody>
      </p:sp>
      <p:graphicFrame>
        <p:nvGraphicFramePr>
          <p:cNvPr id="135" name="Google Shape;135;p21"/>
          <p:cNvGraphicFramePr/>
          <p:nvPr/>
        </p:nvGraphicFramePr>
        <p:xfrm>
          <a:off x="309675" y="1507000"/>
          <a:ext cx="3000000" cy="3000000"/>
        </p:xfrm>
        <a:graphic>
          <a:graphicData uri="http://schemas.openxmlformats.org/drawingml/2006/table">
            <a:tbl>
              <a:tblPr>
                <a:noFill/>
                <a:tableStyleId>{C50B7F2A-6416-476A-806A-AA1C9AFBD1B4}</a:tableStyleId>
              </a:tblPr>
              <a:tblGrid>
                <a:gridCol w="2104900"/>
                <a:gridCol w="6390525"/>
              </a:tblGrid>
              <a:tr h="719225">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Standard</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Description</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1040950">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ASTM C1055</a:t>
                      </a:r>
                      <a:endParaRPr sz="2400">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The surface temperature must be below 70°C</a:t>
                      </a:r>
                      <a:endParaRPr sz="2400">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r>
              <a:tr h="1655775">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IEC-60529</a:t>
                      </a:r>
                      <a:endParaRPr sz="2400">
                        <a:latin typeface="Questrial"/>
                        <a:ea typeface="Questrial"/>
                        <a:cs typeface="Questrial"/>
                        <a:sym typeface="Questrial"/>
                      </a:endParaRPr>
                    </a:p>
                  </a:txBody>
                  <a:tcPr marT="91425" marB="91425" marR="91425" marL="91425"/>
                </a:tc>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A</a:t>
                      </a:r>
                      <a:r>
                        <a:rPr lang="en" sz="2400">
                          <a:solidFill>
                            <a:schemeClr val="dk2"/>
                          </a:solidFill>
                          <a:latin typeface="Questrial"/>
                          <a:ea typeface="Questrial"/>
                          <a:cs typeface="Questrial"/>
                          <a:sym typeface="Questrial"/>
                        </a:rPr>
                        <a:t>bide by IP ratings to protect against the intrusion of solid objects and water</a:t>
                      </a:r>
                      <a:endParaRPr sz="2400">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